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5EF60-6261-4BE1-B92E-96C7206C8EE1}" v="44" dt="2022-04-26T15:17:54.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eger,Bodey L" userId="d43833b1-00d9-4d77-8d3e-3126e29eedb4" providerId="ADAL" clId="{0555EF60-6261-4BE1-B92E-96C7206C8EE1}"/>
    <pc:docChg chg="undo redo custSel addSld delSld modSld sldOrd">
      <pc:chgData name="Yaeger,Bodey L" userId="d43833b1-00d9-4d77-8d3e-3126e29eedb4" providerId="ADAL" clId="{0555EF60-6261-4BE1-B92E-96C7206C8EE1}" dt="2022-04-26T15:18:15.095" v="4933" actId="3626"/>
      <pc:docMkLst>
        <pc:docMk/>
      </pc:docMkLst>
      <pc:sldChg chg="modSp mod">
        <pc:chgData name="Yaeger,Bodey L" userId="d43833b1-00d9-4d77-8d3e-3126e29eedb4" providerId="ADAL" clId="{0555EF60-6261-4BE1-B92E-96C7206C8EE1}" dt="2022-04-25T19:48:37.542" v="4857" actId="20577"/>
        <pc:sldMkLst>
          <pc:docMk/>
          <pc:sldMk cId="1332119682" sldId="256"/>
        </pc:sldMkLst>
        <pc:spChg chg="mod">
          <ac:chgData name="Yaeger,Bodey L" userId="d43833b1-00d9-4d77-8d3e-3126e29eedb4" providerId="ADAL" clId="{0555EF60-6261-4BE1-B92E-96C7206C8EE1}" dt="2022-04-25T19:48:37.542" v="4857" actId="20577"/>
          <ac:spMkLst>
            <pc:docMk/>
            <pc:sldMk cId="1332119682" sldId="256"/>
            <ac:spMk id="2" creationId="{50E55BEA-D5D0-4BE9-AF2E-DD5C4E07EF45}"/>
          </ac:spMkLst>
        </pc:spChg>
      </pc:sldChg>
      <pc:sldChg chg="modNotesTx">
        <pc:chgData name="Yaeger,Bodey L" userId="d43833b1-00d9-4d77-8d3e-3126e29eedb4" providerId="ADAL" clId="{0555EF60-6261-4BE1-B92E-96C7206C8EE1}" dt="2022-04-25T19:57:18.703" v="4864"/>
        <pc:sldMkLst>
          <pc:docMk/>
          <pc:sldMk cId="2191215583" sldId="257"/>
        </pc:sldMkLst>
      </pc:sldChg>
      <pc:sldChg chg="modSp del mod">
        <pc:chgData name="Yaeger,Bodey L" userId="d43833b1-00d9-4d77-8d3e-3126e29eedb4" providerId="ADAL" clId="{0555EF60-6261-4BE1-B92E-96C7206C8EE1}" dt="2022-04-25T20:01:09.449" v="4875" actId="2696"/>
        <pc:sldMkLst>
          <pc:docMk/>
          <pc:sldMk cId="3747553703" sldId="258"/>
        </pc:sldMkLst>
        <pc:spChg chg="mod">
          <ac:chgData name="Yaeger,Bodey L" userId="d43833b1-00d9-4d77-8d3e-3126e29eedb4" providerId="ADAL" clId="{0555EF60-6261-4BE1-B92E-96C7206C8EE1}" dt="2022-04-25T20:00:58.809" v="4873" actId="21"/>
          <ac:spMkLst>
            <pc:docMk/>
            <pc:sldMk cId="3747553703" sldId="258"/>
            <ac:spMk id="4" creationId="{8E7CDB47-A8A1-41DA-B882-11045F5E0CBF}"/>
          </ac:spMkLst>
        </pc:spChg>
      </pc:sldChg>
      <pc:sldChg chg="ord modNotesTx">
        <pc:chgData name="Yaeger,Bodey L" userId="d43833b1-00d9-4d77-8d3e-3126e29eedb4" providerId="ADAL" clId="{0555EF60-6261-4BE1-B92E-96C7206C8EE1}" dt="2022-04-25T19:51:03.029" v="4860" actId="20577"/>
        <pc:sldMkLst>
          <pc:docMk/>
          <pc:sldMk cId="207486686" sldId="259"/>
        </pc:sldMkLst>
      </pc:sldChg>
      <pc:sldChg chg="addSp delSp modSp new mod">
        <pc:chgData name="Yaeger,Bodey L" userId="d43833b1-00d9-4d77-8d3e-3126e29eedb4" providerId="ADAL" clId="{0555EF60-6261-4BE1-B92E-96C7206C8EE1}" dt="2022-04-25T15:58:36.208" v="799" actId="1076"/>
        <pc:sldMkLst>
          <pc:docMk/>
          <pc:sldMk cId="967476655" sldId="260"/>
        </pc:sldMkLst>
        <pc:spChg chg="mod">
          <ac:chgData name="Yaeger,Bodey L" userId="d43833b1-00d9-4d77-8d3e-3126e29eedb4" providerId="ADAL" clId="{0555EF60-6261-4BE1-B92E-96C7206C8EE1}" dt="2022-04-20T17:14:30.743" v="22"/>
          <ac:spMkLst>
            <pc:docMk/>
            <pc:sldMk cId="967476655" sldId="260"/>
            <ac:spMk id="2" creationId="{C0A8FDE1-F1C6-4651-9B8A-2738C971E3DF}"/>
          </ac:spMkLst>
        </pc:spChg>
        <pc:spChg chg="mod">
          <ac:chgData name="Yaeger,Bodey L" userId="d43833b1-00d9-4d77-8d3e-3126e29eedb4" providerId="ADAL" clId="{0555EF60-6261-4BE1-B92E-96C7206C8EE1}" dt="2022-04-20T17:23:34.800" v="360" actId="20577"/>
          <ac:spMkLst>
            <pc:docMk/>
            <pc:sldMk cId="967476655" sldId="260"/>
            <ac:spMk id="3" creationId="{F188E33E-BEAA-4ABA-977E-46286AA91408}"/>
          </ac:spMkLst>
        </pc:spChg>
        <pc:spChg chg="del">
          <ac:chgData name="Yaeger,Bodey L" userId="d43833b1-00d9-4d77-8d3e-3126e29eedb4" providerId="ADAL" clId="{0555EF60-6261-4BE1-B92E-96C7206C8EE1}" dt="2022-04-20T17:16:00.647" v="23"/>
          <ac:spMkLst>
            <pc:docMk/>
            <pc:sldMk cId="967476655" sldId="260"/>
            <ac:spMk id="4" creationId="{8C42AD17-3452-41D5-9270-B97F4BA2F4D6}"/>
          </ac:spMkLst>
        </pc:spChg>
        <pc:spChg chg="add mod">
          <ac:chgData name="Yaeger,Bodey L" userId="d43833b1-00d9-4d77-8d3e-3126e29eedb4" providerId="ADAL" clId="{0555EF60-6261-4BE1-B92E-96C7206C8EE1}" dt="2022-04-20T17:21:07.062" v="166" actId="1076"/>
          <ac:spMkLst>
            <pc:docMk/>
            <pc:sldMk cId="967476655" sldId="260"/>
            <ac:spMk id="6" creationId="{8CBEDB24-0CAC-43BD-B1D0-033FD19BDC8F}"/>
          </ac:spMkLst>
        </pc:spChg>
        <pc:picChg chg="add mod">
          <ac:chgData name="Yaeger,Bodey L" userId="d43833b1-00d9-4d77-8d3e-3126e29eedb4" providerId="ADAL" clId="{0555EF60-6261-4BE1-B92E-96C7206C8EE1}" dt="2022-04-25T15:58:36.208" v="799" actId="1076"/>
          <ac:picMkLst>
            <pc:docMk/>
            <pc:sldMk cId="967476655" sldId="260"/>
            <ac:picMk id="5" creationId="{DDA92270-E06B-44A0-8149-425AE87A3F00}"/>
          </ac:picMkLst>
        </pc:picChg>
      </pc:sldChg>
      <pc:sldChg chg="new del">
        <pc:chgData name="Yaeger,Bodey L" userId="d43833b1-00d9-4d77-8d3e-3126e29eedb4" providerId="ADAL" clId="{0555EF60-6261-4BE1-B92E-96C7206C8EE1}" dt="2022-04-20T17:14:09.393" v="6" actId="680"/>
        <pc:sldMkLst>
          <pc:docMk/>
          <pc:sldMk cId="3838571402" sldId="260"/>
        </pc:sldMkLst>
      </pc:sldChg>
      <pc:sldChg chg="addSp delSp modSp new mod">
        <pc:chgData name="Yaeger,Bodey L" userId="d43833b1-00d9-4d77-8d3e-3126e29eedb4" providerId="ADAL" clId="{0555EF60-6261-4BE1-B92E-96C7206C8EE1}" dt="2022-04-25T16:08:30.664" v="1270" actId="20577"/>
        <pc:sldMkLst>
          <pc:docMk/>
          <pc:sldMk cId="38525212" sldId="261"/>
        </pc:sldMkLst>
        <pc:spChg chg="mod">
          <ac:chgData name="Yaeger,Bodey L" userId="d43833b1-00d9-4d77-8d3e-3126e29eedb4" providerId="ADAL" clId="{0555EF60-6261-4BE1-B92E-96C7206C8EE1}" dt="2022-04-22T15:59:07.514" v="387" actId="20577"/>
          <ac:spMkLst>
            <pc:docMk/>
            <pc:sldMk cId="38525212" sldId="261"/>
            <ac:spMk id="2" creationId="{3E28C5E3-B964-4F53-9F64-456F75BB1637}"/>
          </ac:spMkLst>
        </pc:spChg>
        <pc:spChg chg="mod">
          <ac:chgData name="Yaeger,Bodey L" userId="d43833b1-00d9-4d77-8d3e-3126e29eedb4" providerId="ADAL" clId="{0555EF60-6261-4BE1-B92E-96C7206C8EE1}" dt="2022-04-25T16:08:30.664" v="1270" actId="20577"/>
          <ac:spMkLst>
            <pc:docMk/>
            <pc:sldMk cId="38525212" sldId="261"/>
            <ac:spMk id="3" creationId="{07FF2F7C-96D8-4B81-AEDE-691ABDD8F995}"/>
          </ac:spMkLst>
        </pc:spChg>
        <pc:spChg chg="del">
          <ac:chgData name="Yaeger,Bodey L" userId="d43833b1-00d9-4d77-8d3e-3126e29eedb4" providerId="ADAL" clId="{0555EF60-6261-4BE1-B92E-96C7206C8EE1}" dt="2022-04-22T15:59:29.698" v="388"/>
          <ac:spMkLst>
            <pc:docMk/>
            <pc:sldMk cId="38525212" sldId="261"/>
            <ac:spMk id="4" creationId="{60041EC3-6A1B-4B04-B2EF-B96622F2E6AB}"/>
          </ac:spMkLst>
        </pc:spChg>
        <pc:spChg chg="add mod">
          <ac:chgData name="Yaeger,Bodey L" userId="d43833b1-00d9-4d77-8d3e-3126e29eedb4" providerId="ADAL" clId="{0555EF60-6261-4BE1-B92E-96C7206C8EE1}" dt="2022-04-25T15:59:45.799" v="806" actId="1076"/>
          <ac:spMkLst>
            <pc:docMk/>
            <pc:sldMk cId="38525212" sldId="261"/>
            <ac:spMk id="4" creationId="{F48DC476-A7CA-4DBF-A7FF-758D04BEC935}"/>
          </ac:spMkLst>
        </pc:spChg>
        <pc:picChg chg="add mod">
          <ac:chgData name="Yaeger,Bodey L" userId="d43833b1-00d9-4d77-8d3e-3126e29eedb4" providerId="ADAL" clId="{0555EF60-6261-4BE1-B92E-96C7206C8EE1}" dt="2022-04-25T15:58:44.630" v="800" actId="14100"/>
          <ac:picMkLst>
            <pc:docMk/>
            <pc:sldMk cId="38525212" sldId="261"/>
            <ac:picMk id="5" creationId="{C79A252D-473A-4D28-BCBE-0355F2551160}"/>
          </ac:picMkLst>
        </pc:picChg>
      </pc:sldChg>
      <pc:sldChg chg="addSp delSp modSp new mod">
        <pc:chgData name="Yaeger,Bodey L" userId="d43833b1-00d9-4d77-8d3e-3126e29eedb4" providerId="ADAL" clId="{0555EF60-6261-4BE1-B92E-96C7206C8EE1}" dt="2022-04-25T16:10:01.116" v="1276" actId="1076"/>
        <pc:sldMkLst>
          <pc:docMk/>
          <pc:sldMk cId="4276926778" sldId="262"/>
        </pc:sldMkLst>
        <pc:spChg chg="mod">
          <ac:chgData name="Yaeger,Bodey L" userId="d43833b1-00d9-4d77-8d3e-3126e29eedb4" providerId="ADAL" clId="{0555EF60-6261-4BE1-B92E-96C7206C8EE1}" dt="2022-04-25T16:03:33.660" v="865" actId="20577"/>
          <ac:spMkLst>
            <pc:docMk/>
            <pc:sldMk cId="4276926778" sldId="262"/>
            <ac:spMk id="2" creationId="{2A10916F-FBD9-4F12-8DE4-3EE96ECA7691}"/>
          </ac:spMkLst>
        </pc:spChg>
        <pc:spChg chg="mod">
          <ac:chgData name="Yaeger,Bodey L" userId="d43833b1-00d9-4d77-8d3e-3126e29eedb4" providerId="ADAL" clId="{0555EF60-6261-4BE1-B92E-96C7206C8EE1}" dt="2022-04-25T16:08:25.548" v="1268" actId="20577"/>
          <ac:spMkLst>
            <pc:docMk/>
            <pc:sldMk cId="4276926778" sldId="262"/>
            <ac:spMk id="3" creationId="{2DD969DA-C63B-4F87-B829-1B06E32382A5}"/>
          </ac:spMkLst>
        </pc:spChg>
        <pc:spChg chg="del">
          <ac:chgData name="Yaeger,Bodey L" userId="d43833b1-00d9-4d77-8d3e-3126e29eedb4" providerId="ADAL" clId="{0555EF60-6261-4BE1-B92E-96C7206C8EE1}" dt="2022-04-25T16:04:47.340" v="866"/>
          <ac:spMkLst>
            <pc:docMk/>
            <pc:sldMk cId="4276926778" sldId="262"/>
            <ac:spMk id="4" creationId="{971DCE89-0342-4A53-B8C5-AC511BAA6A64}"/>
          </ac:spMkLst>
        </pc:spChg>
        <pc:spChg chg="add del mod">
          <ac:chgData name="Yaeger,Bodey L" userId="d43833b1-00d9-4d77-8d3e-3126e29eedb4" providerId="ADAL" clId="{0555EF60-6261-4BE1-B92E-96C7206C8EE1}" dt="2022-04-25T16:06:39.275" v="1029"/>
          <ac:spMkLst>
            <pc:docMk/>
            <pc:sldMk cId="4276926778" sldId="262"/>
            <ac:spMk id="7" creationId="{CB53B002-8831-4149-BDD7-91387AE573B7}"/>
          </ac:spMkLst>
        </pc:spChg>
        <pc:spChg chg="add del mod">
          <ac:chgData name="Yaeger,Bodey L" userId="d43833b1-00d9-4d77-8d3e-3126e29eedb4" providerId="ADAL" clId="{0555EF60-6261-4BE1-B92E-96C7206C8EE1}" dt="2022-04-25T16:06:52.387" v="1031"/>
          <ac:spMkLst>
            <pc:docMk/>
            <pc:sldMk cId="4276926778" sldId="262"/>
            <ac:spMk id="10" creationId="{D4BE90E1-A535-419C-B629-60376446A45F}"/>
          </ac:spMkLst>
        </pc:spChg>
        <pc:spChg chg="add mod">
          <ac:chgData name="Yaeger,Bodey L" userId="d43833b1-00d9-4d77-8d3e-3126e29eedb4" providerId="ADAL" clId="{0555EF60-6261-4BE1-B92E-96C7206C8EE1}" dt="2022-04-25T16:10:01.116" v="1276" actId="1076"/>
          <ac:spMkLst>
            <pc:docMk/>
            <pc:sldMk cId="4276926778" sldId="262"/>
            <ac:spMk id="12" creationId="{A96325A4-F161-469F-9059-4858D42C8838}"/>
          </ac:spMkLst>
        </pc:spChg>
        <pc:picChg chg="add del mod">
          <ac:chgData name="Yaeger,Bodey L" userId="d43833b1-00d9-4d77-8d3e-3126e29eedb4" providerId="ADAL" clId="{0555EF60-6261-4BE1-B92E-96C7206C8EE1}" dt="2022-04-25T16:06:35.910" v="1028" actId="21"/>
          <ac:picMkLst>
            <pc:docMk/>
            <pc:sldMk cId="4276926778" sldId="262"/>
            <ac:picMk id="5" creationId="{9FFF69DA-AAEA-433F-B93A-FDC12EE29509}"/>
          </ac:picMkLst>
        </pc:picChg>
        <pc:picChg chg="add del mod">
          <ac:chgData name="Yaeger,Bodey L" userId="d43833b1-00d9-4d77-8d3e-3126e29eedb4" providerId="ADAL" clId="{0555EF60-6261-4BE1-B92E-96C7206C8EE1}" dt="2022-04-25T16:06:43.156" v="1030" actId="21"/>
          <ac:picMkLst>
            <pc:docMk/>
            <pc:sldMk cId="4276926778" sldId="262"/>
            <ac:picMk id="8" creationId="{952709A4-0573-41AE-A2EF-51DB445DF7D5}"/>
          </ac:picMkLst>
        </pc:picChg>
        <pc:picChg chg="add mod">
          <ac:chgData name="Yaeger,Bodey L" userId="d43833b1-00d9-4d77-8d3e-3126e29eedb4" providerId="ADAL" clId="{0555EF60-6261-4BE1-B92E-96C7206C8EE1}" dt="2022-04-25T16:07:02.483" v="1034" actId="1076"/>
          <ac:picMkLst>
            <pc:docMk/>
            <pc:sldMk cId="4276926778" sldId="262"/>
            <ac:picMk id="11" creationId="{264FFA82-4DEE-4905-88D7-60257EE8A4D7}"/>
          </ac:picMkLst>
        </pc:picChg>
      </pc:sldChg>
      <pc:sldChg chg="addSp delSp modSp new mod modClrScheme chgLayout modNotesTx">
        <pc:chgData name="Yaeger,Bodey L" userId="d43833b1-00d9-4d77-8d3e-3126e29eedb4" providerId="ADAL" clId="{0555EF60-6261-4BE1-B92E-96C7206C8EE1}" dt="2022-04-25T19:58:43.111" v="4866"/>
        <pc:sldMkLst>
          <pc:docMk/>
          <pc:sldMk cId="2829189989" sldId="263"/>
        </pc:sldMkLst>
        <pc:spChg chg="mod ord">
          <ac:chgData name="Yaeger,Bodey L" userId="d43833b1-00d9-4d77-8d3e-3126e29eedb4" providerId="ADAL" clId="{0555EF60-6261-4BE1-B92E-96C7206C8EE1}" dt="2022-04-25T16:18:04.233" v="1811" actId="700"/>
          <ac:spMkLst>
            <pc:docMk/>
            <pc:sldMk cId="2829189989" sldId="263"/>
            <ac:spMk id="2" creationId="{AFAC6F65-6339-4B4C-B611-DA66BA513CA6}"/>
          </ac:spMkLst>
        </pc:spChg>
        <pc:spChg chg="mod ord">
          <ac:chgData name="Yaeger,Bodey L" userId="d43833b1-00d9-4d77-8d3e-3126e29eedb4" providerId="ADAL" clId="{0555EF60-6261-4BE1-B92E-96C7206C8EE1}" dt="2022-04-25T16:18:04.233" v="1811" actId="700"/>
          <ac:spMkLst>
            <pc:docMk/>
            <pc:sldMk cId="2829189989" sldId="263"/>
            <ac:spMk id="3" creationId="{E12120B7-A2F6-48A1-BC65-4745F307E837}"/>
          </ac:spMkLst>
        </pc:spChg>
        <pc:spChg chg="add del mod ord">
          <ac:chgData name="Yaeger,Bodey L" userId="d43833b1-00d9-4d77-8d3e-3126e29eedb4" providerId="ADAL" clId="{0555EF60-6261-4BE1-B92E-96C7206C8EE1}" dt="2022-04-25T16:19:13.260" v="1812"/>
          <ac:spMkLst>
            <pc:docMk/>
            <pc:sldMk cId="2829189989" sldId="263"/>
            <ac:spMk id="4" creationId="{B9FC10C0-5BA7-44FC-A33C-65071C08E4E7}"/>
          </ac:spMkLst>
        </pc:spChg>
        <pc:picChg chg="add mod">
          <ac:chgData name="Yaeger,Bodey L" userId="d43833b1-00d9-4d77-8d3e-3126e29eedb4" providerId="ADAL" clId="{0555EF60-6261-4BE1-B92E-96C7206C8EE1}" dt="2022-04-25T16:19:42.833" v="1816" actId="1076"/>
          <ac:picMkLst>
            <pc:docMk/>
            <pc:sldMk cId="2829189989" sldId="263"/>
            <ac:picMk id="5" creationId="{AEBCF0BA-9B50-44CA-A9CD-B1FEBCF863AE}"/>
          </ac:picMkLst>
        </pc:picChg>
      </pc:sldChg>
      <pc:sldChg chg="addSp delSp modSp new mod modNotesTx">
        <pc:chgData name="Yaeger,Bodey L" userId="d43833b1-00d9-4d77-8d3e-3126e29eedb4" providerId="ADAL" clId="{0555EF60-6261-4BE1-B92E-96C7206C8EE1}" dt="2022-04-25T19:59:45.347" v="4868"/>
        <pc:sldMkLst>
          <pc:docMk/>
          <pc:sldMk cId="159753507" sldId="264"/>
        </pc:sldMkLst>
        <pc:spChg chg="mod">
          <ac:chgData name="Yaeger,Bodey L" userId="d43833b1-00d9-4d77-8d3e-3126e29eedb4" providerId="ADAL" clId="{0555EF60-6261-4BE1-B92E-96C7206C8EE1}" dt="2022-04-25T16:21:24.558" v="1837" actId="20577"/>
          <ac:spMkLst>
            <pc:docMk/>
            <pc:sldMk cId="159753507" sldId="264"/>
            <ac:spMk id="2" creationId="{20C1D801-00E3-4AD8-BD78-E9D9AEAD93F3}"/>
          </ac:spMkLst>
        </pc:spChg>
        <pc:spChg chg="mod">
          <ac:chgData name="Yaeger,Bodey L" userId="d43833b1-00d9-4d77-8d3e-3126e29eedb4" providerId="ADAL" clId="{0555EF60-6261-4BE1-B92E-96C7206C8EE1}" dt="2022-04-25T16:31:51.472" v="2388" actId="20577"/>
          <ac:spMkLst>
            <pc:docMk/>
            <pc:sldMk cId="159753507" sldId="264"/>
            <ac:spMk id="3" creationId="{1E3BFC37-2797-4E27-AF01-B3167BD9D168}"/>
          </ac:spMkLst>
        </pc:spChg>
        <pc:spChg chg="del">
          <ac:chgData name="Yaeger,Bodey L" userId="d43833b1-00d9-4d77-8d3e-3126e29eedb4" providerId="ADAL" clId="{0555EF60-6261-4BE1-B92E-96C7206C8EE1}" dt="2022-04-25T16:21:58.446" v="1838"/>
          <ac:spMkLst>
            <pc:docMk/>
            <pc:sldMk cId="159753507" sldId="264"/>
            <ac:spMk id="4" creationId="{397795BE-4543-4222-9AE8-513946DBE52C}"/>
          </ac:spMkLst>
        </pc:spChg>
        <pc:picChg chg="add mod">
          <ac:chgData name="Yaeger,Bodey L" userId="d43833b1-00d9-4d77-8d3e-3126e29eedb4" providerId="ADAL" clId="{0555EF60-6261-4BE1-B92E-96C7206C8EE1}" dt="2022-04-25T16:24:32.233" v="1864" actId="1076"/>
          <ac:picMkLst>
            <pc:docMk/>
            <pc:sldMk cId="159753507" sldId="264"/>
            <ac:picMk id="5" creationId="{4CA9E7F9-A850-46E8-9A11-558E3B40B50A}"/>
          </ac:picMkLst>
        </pc:picChg>
        <pc:picChg chg="add mod">
          <ac:chgData name="Yaeger,Bodey L" userId="d43833b1-00d9-4d77-8d3e-3126e29eedb4" providerId="ADAL" clId="{0555EF60-6261-4BE1-B92E-96C7206C8EE1}" dt="2022-04-25T16:24:34.766" v="1865" actId="1076"/>
          <ac:picMkLst>
            <pc:docMk/>
            <pc:sldMk cId="159753507" sldId="264"/>
            <ac:picMk id="6" creationId="{847800E4-3337-4BBA-B75B-31E4833C1738}"/>
          </ac:picMkLst>
        </pc:picChg>
        <pc:picChg chg="add mod ord">
          <ac:chgData name="Yaeger,Bodey L" userId="d43833b1-00d9-4d77-8d3e-3126e29eedb4" providerId="ADAL" clId="{0555EF60-6261-4BE1-B92E-96C7206C8EE1}" dt="2022-04-25T16:24:38.983" v="1866" actId="1076"/>
          <ac:picMkLst>
            <pc:docMk/>
            <pc:sldMk cId="159753507" sldId="264"/>
            <ac:picMk id="7" creationId="{4D86FF6C-F8CC-4437-9772-05303F851EAE}"/>
          </ac:picMkLst>
        </pc:picChg>
      </pc:sldChg>
      <pc:sldChg chg="delSp modSp new mod modNotesTx">
        <pc:chgData name="Yaeger,Bodey L" userId="d43833b1-00d9-4d77-8d3e-3126e29eedb4" providerId="ADAL" clId="{0555EF60-6261-4BE1-B92E-96C7206C8EE1}" dt="2022-04-25T19:51:54.062" v="4862"/>
        <pc:sldMkLst>
          <pc:docMk/>
          <pc:sldMk cId="277556565" sldId="265"/>
        </pc:sldMkLst>
        <pc:spChg chg="mod">
          <ac:chgData name="Yaeger,Bodey L" userId="d43833b1-00d9-4d77-8d3e-3126e29eedb4" providerId="ADAL" clId="{0555EF60-6261-4BE1-B92E-96C7206C8EE1}" dt="2022-04-25T16:32:34.338" v="2412" actId="20577"/>
          <ac:spMkLst>
            <pc:docMk/>
            <pc:sldMk cId="277556565" sldId="265"/>
            <ac:spMk id="2" creationId="{AD3FF9A5-4083-4A43-8C9E-A680DF2F2823}"/>
          </ac:spMkLst>
        </pc:spChg>
        <pc:spChg chg="mod">
          <ac:chgData name="Yaeger,Bodey L" userId="d43833b1-00d9-4d77-8d3e-3126e29eedb4" providerId="ADAL" clId="{0555EF60-6261-4BE1-B92E-96C7206C8EE1}" dt="2022-04-25T16:40:21.112" v="2618" actId="27107"/>
          <ac:spMkLst>
            <pc:docMk/>
            <pc:sldMk cId="277556565" sldId="265"/>
            <ac:spMk id="3" creationId="{7246897E-E737-406C-A137-08AF7D8149CF}"/>
          </ac:spMkLst>
        </pc:spChg>
        <pc:spChg chg="del mod">
          <ac:chgData name="Yaeger,Bodey L" userId="d43833b1-00d9-4d77-8d3e-3126e29eedb4" providerId="ADAL" clId="{0555EF60-6261-4BE1-B92E-96C7206C8EE1}" dt="2022-04-25T16:33:34.122" v="2416" actId="21"/>
          <ac:spMkLst>
            <pc:docMk/>
            <pc:sldMk cId="277556565" sldId="265"/>
            <ac:spMk id="4" creationId="{1B1D89D8-6D8A-47EA-A022-37B4BEE93F74}"/>
          </ac:spMkLst>
        </pc:spChg>
      </pc:sldChg>
      <pc:sldChg chg="addSp delSp modSp new mod">
        <pc:chgData name="Yaeger,Bodey L" userId="d43833b1-00d9-4d77-8d3e-3126e29eedb4" providerId="ADAL" clId="{0555EF60-6261-4BE1-B92E-96C7206C8EE1}" dt="2022-04-25T17:03:38.856" v="3287" actId="1076"/>
        <pc:sldMkLst>
          <pc:docMk/>
          <pc:sldMk cId="1675350252" sldId="266"/>
        </pc:sldMkLst>
        <pc:spChg chg="mod">
          <ac:chgData name="Yaeger,Bodey L" userId="d43833b1-00d9-4d77-8d3e-3126e29eedb4" providerId="ADAL" clId="{0555EF60-6261-4BE1-B92E-96C7206C8EE1}" dt="2022-04-25T16:40:47.553" v="2652" actId="20577"/>
          <ac:spMkLst>
            <pc:docMk/>
            <pc:sldMk cId="1675350252" sldId="266"/>
            <ac:spMk id="2" creationId="{A5369503-64FC-4C5F-8D69-89D28DD4FB8D}"/>
          </ac:spMkLst>
        </pc:spChg>
        <pc:spChg chg="mod">
          <ac:chgData name="Yaeger,Bodey L" userId="d43833b1-00d9-4d77-8d3e-3126e29eedb4" providerId="ADAL" clId="{0555EF60-6261-4BE1-B92E-96C7206C8EE1}" dt="2022-04-25T17:02:04.163" v="3245" actId="20577"/>
          <ac:spMkLst>
            <pc:docMk/>
            <pc:sldMk cId="1675350252" sldId="266"/>
            <ac:spMk id="3" creationId="{5BAF7748-C550-4A8B-8CDC-3C47247358D5}"/>
          </ac:spMkLst>
        </pc:spChg>
        <pc:spChg chg="del">
          <ac:chgData name="Yaeger,Bodey L" userId="d43833b1-00d9-4d77-8d3e-3126e29eedb4" providerId="ADAL" clId="{0555EF60-6261-4BE1-B92E-96C7206C8EE1}" dt="2022-04-25T16:43:32.373" v="2653"/>
          <ac:spMkLst>
            <pc:docMk/>
            <pc:sldMk cId="1675350252" sldId="266"/>
            <ac:spMk id="4" creationId="{64484A5B-96C6-42E7-AE7A-AA86F52BAC3A}"/>
          </ac:spMkLst>
        </pc:spChg>
        <pc:spChg chg="add mod">
          <ac:chgData name="Yaeger,Bodey L" userId="d43833b1-00d9-4d77-8d3e-3126e29eedb4" providerId="ADAL" clId="{0555EF60-6261-4BE1-B92E-96C7206C8EE1}" dt="2022-04-25T17:03:38.856" v="3287" actId="1076"/>
          <ac:spMkLst>
            <pc:docMk/>
            <pc:sldMk cId="1675350252" sldId="266"/>
            <ac:spMk id="6" creationId="{FBAA497F-F815-49B5-8783-6CE3A9281F3A}"/>
          </ac:spMkLst>
        </pc:spChg>
        <pc:picChg chg="add mod">
          <ac:chgData name="Yaeger,Bodey L" userId="d43833b1-00d9-4d77-8d3e-3126e29eedb4" providerId="ADAL" clId="{0555EF60-6261-4BE1-B92E-96C7206C8EE1}" dt="2022-04-25T16:43:51.082" v="2656" actId="14100"/>
          <ac:picMkLst>
            <pc:docMk/>
            <pc:sldMk cId="1675350252" sldId="266"/>
            <ac:picMk id="5" creationId="{B92B5415-229B-48DD-B677-11E8F1320CAC}"/>
          </ac:picMkLst>
        </pc:picChg>
      </pc:sldChg>
      <pc:sldChg chg="addSp delSp modSp new mod">
        <pc:chgData name="Yaeger,Bodey L" userId="d43833b1-00d9-4d77-8d3e-3126e29eedb4" providerId="ADAL" clId="{0555EF60-6261-4BE1-B92E-96C7206C8EE1}" dt="2022-04-25T17:34:55.754" v="3710" actId="1076"/>
        <pc:sldMkLst>
          <pc:docMk/>
          <pc:sldMk cId="1722956317" sldId="267"/>
        </pc:sldMkLst>
        <pc:spChg chg="mod">
          <ac:chgData name="Yaeger,Bodey L" userId="d43833b1-00d9-4d77-8d3e-3126e29eedb4" providerId="ADAL" clId="{0555EF60-6261-4BE1-B92E-96C7206C8EE1}" dt="2022-04-25T17:02:37.782" v="3281" actId="20577"/>
          <ac:spMkLst>
            <pc:docMk/>
            <pc:sldMk cId="1722956317" sldId="267"/>
            <ac:spMk id="2" creationId="{2088047F-703B-4694-96B7-DA505FE1DFA4}"/>
          </ac:spMkLst>
        </pc:spChg>
        <pc:spChg chg="mod">
          <ac:chgData name="Yaeger,Bodey L" userId="d43833b1-00d9-4d77-8d3e-3126e29eedb4" providerId="ADAL" clId="{0555EF60-6261-4BE1-B92E-96C7206C8EE1}" dt="2022-04-25T17:33:01.184" v="3700" actId="20577"/>
          <ac:spMkLst>
            <pc:docMk/>
            <pc:sldMk cId="1722956317" sldId="267"/>
            <ac:spMk id="3" creationId="{3642C9BF-1631-4FB6-94F6-CE3498619842}"/>
          </ac:spMkLst>
        </pc:spChg>
        <pc:spChg chg="del">
          <ac:chgData name="Yaeger,Bodey L" userId="d43833b1-00d9-4d77-8d3e-3126e29eedb4" providerId="ADAL" clId="{0555EF60-6261-4BE1-B92E-96C7206C8EE1}" dt="2022-04-25T17:09:52.534" v="3288"/>
          <ac:spMkLst>
            <pc:docMk/>
            <pc:sldMk cId="1722956317" sldId="267"/>
            <ac:spMk id="4" creationId="{57ED2225-1ACB-4312-B151-EEE671214EE8}"/>
          </ac:spMkLst>
        </pc:spChg>
        <pc:spChg chg="add del mod">
          <ac:chgData name="Yaeger,Bodey L" userId="d43833b1-00d9-4d77-8d3e-3126e29eedb4" providerId="ADAL" clId="{0555EF60-6261-4BE1-B92E-96C7206C8EE1}" dt="2022-04-25T17:33:47.111" v="3703"/>
          <ac:spMkLst>
            <pc:docMk/>
            <pc:sldMk cId="1722956317" sldId="267"/>
            <ac:spMk id="6" creationId="{795062CA-868F-42BB-8756-A2D2D2D81CB3}"/>
          </ac:spMkLst>
        </pc:spChg>
        <pc:spChg chg="add mod">
          <ac:chgData name="Yaeger,Bodey L" userId="d43833b1-00d9-4d77-8d3e-3126e29eedb4" providerId="ADAL" clId="{0555EF60-6261-4BE1-B92E-96C7206C8EE1}" dt="2022-04-25T17:34:55.754" v="3710" actId="1076"/>
          <ac:spMkLst>
            <pc:docMk/>
            <pc:sldMk cId="1722956317" sldId="267"/>
            <ac:spMk id="7" creationId="{58D50423-3771-4051-B72C-E63F7AE212EF}"/>
          </ac:spMkLst>
        </pc:spChg>
        <pc:picChg chg="add mod">
          <ac:chgData name="Yaeger,Bodey L" userId="d43833b1-00d9-4d77-8d3e-3126e29eedb4" providerId="ADAL" clId="{0555EF60-6261-4BE1-B92E-96C7206C8EE1}" dt="2022-04-25T17:10:15.894" v="3294" actId="1076"/>
          <ac:picMkLst>
            <pc:docMk/>
            <pc:sldMk cId="1722956317" sldId="267"/>
            <ac:picMk id="5" creationId="{41A4110D-7D0E-482C-8BA6-6341D94AE6EF}"/>
          </ac:picMkLst>
        </pc:picChg>
      </pc:sldChg>
      <pc:sldChg chg="addSp delSp modSp new mod modNotesTx">
        <pc:chgData name="Yaeger,Bodey L" userId="d43833b1-00d9-4d77-8d3e-3126e29eedb4" providerId="ADAL" clId="{0555EF60-6261-4BE1-B92E-96C7206C8EE1}" dt="2022-04-25T20:00:34.754" v="4871"/>
        <pc:sldMkLst>
          <pc:docMk/>
          <pc:sldMk cId="1127687893" sldId="268"/>
        </pc:sldMkLst>
        <pc:spChg chg="mod">
          <ac:chgData name="Yaeger,Bodey L" userId="d43833b1-00d9-4d77-8d3e-3126e29eedb4" providerId="ADAL" clId="{0555EF60-6261-4BE1-B92E-96C7206C8EE1}" dt="2022-04-25T17:35:21.207" v="3745" actId="20577"/>
          <ac:spMkLst>
            <pc:docMk/>
            <pc:sldMk cId="1127687893" sldId="268"/>
            <ac:spMk id="2" creationId="{750E61B7-9423-4122-AD1C-CAC5987E06DB}"/>
          </ac:spMkLst>
        </pc:spChg>
        <pc:spChg chg="mod">
          <ac:chgData name="Yaeger,Bodey L" userId="d43833b1-00d9-4d77-8d3e-3126e29eedb4" providerId="ADAL" clId="{0555EF60-6261-4BE1-B92E-96C7206C8EE1}" dt="2022-04-25T17:43:39.041" v="4235" actId="20577"/>
          <ac:spMkLst>
            <pc:docMk/>
            <pc:sldMk cId="1127687893" sldId="268"/>
            <ac:spMk id="3" creationId="{DCAF4F78-9036-4E79-A510-97E6EB5F7BD7}"/>
          </ac:spMkLst>
        </pc:spChg>
        <pc:spChg chg="del">
          <ac:chgData name="Yaeger,Bodey L" userId="d43833b1-00d9-4d77-8d3e-3126e29eedb4" providerId="ADAL" clId="{0555EF60-6261-4BE1-B92E-96C7206C8EE1}" dt="2022-04-25T17:37:52.173" v="3746"/>
          <ac:spMkLst>
            <pc:docMk/>
            <pc:sldMk cId="1127687893" sldId="268"/>
            <ac:spMk id="4" creationId="{36ED4EDD-35AB-4EEC-8C4C-46CC6392FA39}"/>
          </ac:spMkLst>
        </pc:spChg>
        <pc:spChg chg="add del mod">
          <ac:chgData name="Yaeger,Bodey L" userId="d43833b1-00d9-4d77-8d3e-3126e29eedb4" providerId="ADAL" clId="{0555EF60-6261-4BE1-B92E-96C7206C8EE1}" dt="2022-04-25T17:40:41.440" v="4162" actId="21"/>
          <ac:spMkLst>
            <pc:docMk/>
            <pc:sldMk cId="1127687893" sldId="268"/>
            <ac:spMk id="6" creationId="{6E00333D-CB32-4822-9C0C-3127B4A6F145}"/>
          </ac:spMkLst>
        </pc:spChg>
        <pc:spChg chg="add mod">
          <ac:chgData name="Yaeger,Bodey L" userId="d43833b1-00d9-4d77-8d3e-3126e29eedb4" providerId="ADAL" clId="{0555EF60-6261-4BE1-B92E-96C7206C8EE1}" dt="2022-04-25T17:41:29.546" v="4169" actId="1076"/>
          <ac:spMkLst>
            <pc:docMk/>
            <pc:sldMk cId="1127687893" sldId="268"/>
            <ac:spMk id="7" creationId="{EF9EF66F-0C2A-45DC-A3EF-3FD4424D4917}"/>
          </ac:spMkLst>
        </pc:spChg>
        <pc:picChg chg="add mod">
          <ac:chgData name="Yaeger,Bodey L" userId="d43833b1-00d9-4d77-8d3e-3126e29eedb4" providerId="ADAL" clId="{0555EF60-6261-4BE1-B92E-96C7206C8EE1}" dt="2022-04-25T17:38:01.393" v="3749" actId="1076"/>
          <ac:picMkLst>
            <pc:docMk/>
            <pc:sldMk cId="1127687893" sldId="268"/>
            <ac:picMk id="5" creationId="{9BB70C58-8879-4BFD-AB62-E6B177AF314A}"/>
          </ac:picMkLst>
        </pc:picChg>
      </pc:sldChg>
      <pc:sldChg chg="addSp delSp modSp new mod modNotesTx">
        <pc:chgData name="Yaeger,Bodey L" userId="d43833b1-00d9-4d77-8d3e-3126e29eedb4" providerId="ADAL" clId="{0555EF60-6261-4BE1-B92E-96C7206C8EE1}" dt="2022-04-26T14:59:59.694" v="4877" actId="22"/>
        <pc:sldMkLst>
          <pc:docMk/>
          <pc:sldMk cId="1155349596" sldId="269"/>
        </pc:sldMkLst>
        <pc:spChg chg="mod">
          <ac:chgData name="Yaeger,Bodey L" userId="d43833b1-00d9-4d77-8d3e-3126e29eedb4" providerId="ADAL" clId="{0555EF60-6261-4BE1-B92E-96C7206C8EE1}" dt="2022-04-25T17:45:56.799" v="4263" actId="20577"/>
          <ac:spMkLst>
            <pc:docMk/>
            <pc:sldMk cId="1155349596" sldId="269"/>
            <ac:spMk id="2" creationId="{4DCF3518-93A8-4ABD-BC5B-45A4DF09A774}"/>
          </ac:spMkLst>
        </pc:spChg>
        <pc:spChg chg="mod">
          <ac:chgData name="Yaeger,Bodey L" userId="d43833b1-00d9-4d77-8d3e-3126e29eedb4" providerId="ADAL" clId="{0555EF60-6261-4BE1-B92E-96C7206C8EE1}" dt="2022-04-25T19:49:02.219" v="4858" actId="313"/>
          <ac:spMkLst>
            <pc:docMk/>
            <pc:sldMk cId="1155349596" sldId="269"/>
            <ac:spMk id="3" creationId="{C09263A4-CD9B-4EC9-A18A-D16E08A7C226}"/>
          </ac:spMkLst>
        </pc:spChg>
        <pc:spChg chg="del">
          <ac:chgData name="Yaeger,Bodey L" userId="d43833b1-00d9-4d77-8d3e-3126e29eedb4" providerId="ADAL" clId="{0555EF60-6261-4BE1-B92E-96C7206C8EE1}" dt="2022-04-25T19:44:03.809" v="4820"/>
          <ac:spMkLst>
            <pc:docMk/>
            <pc:sldMk cId="1155349596" sldId="269"/>
            <ac:spMk id="4" creationId="{FC1D1EBC-BDD2-456C-8E06-F2789635BAF9}"/>
          </ac:spMkLst>
        </pc:spChg>
        <pc:spChg chg="add del">
          <ac:chgData name="Yaeger,Bodey L" userId="d43833b1-00d9-4d77-8d3e-3126e29eedb4" providerId="ADAL" clId="{0555EF60-6261-4BE1-B92E-96C7206C8EE1}" dt="2022-04-26T14:59:59.694" v="4877" actId="22"/>
          <ac:spMkLst>
            <pc:docMk/>
            <pc:sldMk cId="1155349596" sldId="269"/>
            <ac:spMk id="6" creationId="{E4431301-CBA1-4A64-B1B6-BCD8AF465F8E}"/>
          </ac:spMkLst>
        </pc:spChg>
        <pc:picChg chg="add mod">
          <ac:chgData name="Yaeger,Bodey L" userId="d43833b1-00d9-4d77-8d3e-3126e29eedb4" providerId="ADAL" clId="{0555EF60-6261-4BE1-B92E-96C7206C8EE1}" dt="2022-04-25T19:44:55.438" v="4827" actId="1076"/>
          <ac:picMkLst>
            <pc:docMk/>
            <pc:sldMk cId="1155349596" sldId="269"/>
            <ac:picMk id="5" creationId="{57428CE8-6558-4D52-B7C0-9625119A21D9}"/>
          </ac:picMkLst>
        </pc:picChg>
      </pc:sldChg>
      <pc:sldChg chg="delSp modSp new mod">
        <pc:chgData name="Yaeger,Bodey L" userId="d43833b1-00d9-4d77-8d3e-3126e29eedb4" providerId="ADAL" clId="{0555EF60-6261-4BE1-B92E-96C7206C8EE1}" dt="2022-04-26T15:18:15.095" v="4933" actId="3626"/>
        <pc:sldMkLst>
          <pc:docMk/>
          <pc:sldMk cId="2513332405" sldId="270"/>
        </pc:sldMkLst>
        <pc:spChg chg="mod">
          <ac:chgData name="Yaeger,Bodey L" userId="d43833b1-00d9-4d77-8d3e-3126e29eedb4" providerId="ADAL" clId="{0555EF60-6261-4BE1-B92E-96C7206C8EE1}" dt="2022-04-26T15:08:17.151" v="4888" actId="20577"/>
          <ac:spMkLst>
            <pc:docMk/>
            <pc:sldMk cId="2513332405" sldId="270"/>
            <ac:spMk id="2" creationId="{262C7F47-8088-46EE-A933-6E59BBB385AC}"/>
          </ac:spMkLst>
        </pc:spChg>
        <pc:spChg chg="mod">
          <ac:chgData name="Yaeger,Bodey L" userId="d43833b1-00d9-4d77-8d3e-3126e29eedb4" providerId="ADAL" clId="{0555EF60-6261-4BE1-B92E-96C7206C8EE1}" dt="2022-04-26T15:18:15.095" v="4933" actId="3626"/>
          <ac:spMkLst>
            <pc:docMk/>
            <pc:sldMk cId="2513332405" sldId="270"/>
            <ac:spMk id="3" creationId="{A99A5F0F-AFAC-40EE-8160-F4B129966C03}"/>
          </ac:spMkLst>
        </pc:spChg>
        <pc:spChg chg="del">
          <ac:chgData name="Yaeger,Bodey L" userId="d43833b1-00d9-4d77-8d3e-3126e29eedb4" providerId="ADAL" clId="{0555EF60-6261-4BE1-B92E-96C7206C8EE1}" dt="2022-04-26T15:08:21.025" v="4889" actId="21"/>
          <ac:spMkLst>
            <pc:docMk/>
            <pc:sldMk cId="2513332405" sldId="270"/>
            <ac:spMk id="4" creationId="{095A4B81-05D6-4A07-90C8-508AF5484A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6E22D-1607-4D7D-88AA-B7BF962E3D82}"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F053F-918D-406D-8781-51A22B0F0605}" type="slidenum">
              <a:rPr lang="en-US" smtClean="0"/>
              <a:t>‹#›</a:t>
            </a:fld>
            <a:endParaRPr lang="en-US"/>
          </a:p>
        </p:txBody>
      </p:sp>
    </p:spTree>
    <p:extLst>
      <p:ext uri="{BB962C8B-B14F-4D97-AF65-F5344CB8AC3E}">
        <p14:creationId xmlns:p14="http://schemas.microsoft.com/office/powerpoint/2010/main" val="313132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Bada, F. (2019, April 29). What are the major natural resources of Switzerland? </a:t>
            </a:r>
            <a:r>
              <a:rPr lang="en-US" dirty="0" err="1"/>
              <a:t>WorldAtlas</a:t>
            </a:r>
            <a:r>
              <a:rPr lang="en-US" dirty="0"/>
              <a:t>. Retrieved April 20, 2022, from https://www.worldatlas.com/articles/what-are-the-major-natural-resources-of-switzerland.html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2</a:t>
            </a:fld>
            <a:endParaRPr lang="en-US"/>
          </a:p>
        </p:txBody>
      </p:sp>
    </p:spTree>
    <p:extLst>
      <p:ext uri="{BB962C8B-B14F-4D97-AF65-F5344CB8AC3E}">
        <p14:creationId xmlns:p14="http://schemas.microsoft.com/office/powerpoint/2010/main" val="131266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Intelligence Agency. (n.d.). Central Intelligence Agency. Retrieved April 20, 2022, from https://www.cia.gov/the-world-factbook/countries/switzerland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3</a:t>
            </a:fld>
            <a:endParaRPr lang="en-US"/>
          </a:p>
        </p:txBody>
      </p:sp>
    </p:spTree>
    <p:extLst>
      <p:ext uri="{BB962C8B-B14F-4D97-AF65-F5344CB8AC3E}">
        <p14:creationId xmlns:p14="http://schemas.microsoft.com/office/powerpoint/2010/main" val="138382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Maunder, S. (2022, March 25). Why is </a:t>
            </a:r>
            <a:r>
              <a:rPr lang="en-US" dirty="0" err="1"/>
              <a:t>switzerland</a:t>
            </a:r>
            <a:r>
              <a:rPr lang="en-US" dirty="0"/>
              <a:t> so rich? Expatica. Retrieved April 25, 2022, from https://www.expatica.com/ch/finance/investment/why-is-switzerland-so-rich-1068261/#:~:text=Switzerland%20has%20long%20attracted%20rich,rich%20residents%20come%20high%20prices. </a:t>
            </a:r>
          </a:p>
        </p:txBody>
      </p:sp>
      <p:sp>
        <p:nvSpPr>
          <p:cNvPr id="4" name="Slide Number Placeholder 3"/>
          <p:cNvSpPr>
            <a:spLocks noGrp="1"/>
          </p:cNvSpPr>
          <p:nvPr>
            <p:ph type="sldNum" sz="quarter" idx="5"/>
          </p:nvPr>
        </p:nvSpPr>
        <p:spPr/>
        <p:txBody>
          <a:bodyPr/>
          <a:lstStyle/>
          <a:p>
            <a:fld id="{8BCF053F-918D-406D-8781-51A22B0F0605}" type="slidenum">
              <a:rPr lang="en-US" smtClean="0"/>
              <a:t>7</a:t>
            </a:fld>
            <a:endParaRPr lang="en-US"/>
          </a:p>
        </p:txBody>
      </p:sp>
    </p:spTree>
    <p:extLst>
      <p:ext uri="{BB962C8B-B14F-4D97-AF65-F5344CB8AC3E}">
        <p14:creationId xmlns:p14="http://schemas.microsoft.com/office/powerpoint/2010/main" val="349166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Hussain, Y. (2021, August 27). Afghanistan is a graveyard of empires, yes, but it's also a graveyard of resources. </a:t>
            </a:r>
            <a:r>
              <a:rPr lang="en-US" dirty="0" err="1"/>
              <a:t>financialpost</a:t>
            </a:r>
            <a:r>
              <a:rPr lang="en-US" dirty="0"/>
              <a:t>. Retrieved April 25, 2022, from https://financialpost.com/commodities/energy/afghanistan-resources-graveyard#:~:text=Despite%20its%20impoverished%20status%2C%20the,prized%20rare%2Dearth%20mineral%20reserves.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8</a:t>
            </a:fld>
            <a:endParaRPr lang="en-US"/>
          </a:p>
        </p:txBody>
      </p:sp>
    </p:spTree>
    <p:extLst>
      <p:ext uri="{BB962C8B-B14F-4D97-AF65-F5344CB8AC3E}">
        <p14:creationId xmlns:p14="http://schemas.microsoft.com/office/powerpoint/2010/main" val="369346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Intelligence Agency. (n.d.). Central Intelligence Agency. Retrieved April 25, 2022, from https://www.cia.gov/the-world-factbook/countries/afghanistan/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9</a:t>
            </a:fld>
            <a:endParaRPr lang="en-US"/>
          </a:p>
        </p:txBody>
      </p:sp>
    </p:spTree>
    <p:extLst>
      <p:ext uri="{BB962C8B-B14F-4D97-AF65-F5344CB8AC3E}">
        <p14:creationId xmlns:p14="http://schemas.microsoft.com/office/powerpoint/2010/main" val="178362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TOLOnews, TOLOnews, &amp;amp; </a:t>
            </a:r>
            <a:r>
              <a:rPr lang="en-US" dirty="0" err="1"/>
              <a:t>TOLOnewsTV</a:t>
            </a:r>
            <a:r>
              <a:rPr lang="en-US" dirty="0"/>
              <a:t> </a:t>
            </a:r>
            <a:r>
              <a:rPr lang="en-US" dirty="0" err="1"/>
              <a:t>NetworkTOLOnews</a:t>
            </a:r>
            <a:r>
              <a:rPr lang="en-US" dirty="0"/>
              <a:t> is Afghanistan’s first 24-hour TV/online news channel covering national. (n.d.). Asia's least developed country is Afghanistan: UN report. TOLOnews. Retrieved April 25, 2022, from https://tolonews.com/afghanistan/asias-least-developed-country-afghanistan-un-report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12</a:t>
            </a:fld>
            <a:endParaRPr lang="en-US"/>
          </a:p>
        </p:txBody>
      </p:sp>
    </p:spTree>
    <p:extLst>
      <p:ext uri="{BB962C8B-B14F-4D97-AF65-F5344CB8AC3E}">
        <p14:creationId xmlns:p14="http://schemas.microsoft.com/office/powerpoint/2010/main" val="35430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TOLOnews, TOLOnews, &amp; </a:t>
            </a:r>
            <a:r>
              <a:rPr lang="en-US" dirty="0" err="1"/>
              <a:t>TOLOnewsTV</a:t>
            </a:r>
            <a:r>
              <a:rPr lang="en-US" dirty="0"/>
              <a:t> </a:t>
            </a:r>
            <a:r>
              <a:rPr lang="en-US" dirty="0" err="1"/>
              <a:t>NetworkTOLOnews</a:t>
            </a:r>
            <a:r>
              <a:rPr lang="en-US" dirty="0"/>
              <a:t> is Afghanistan’s first 24-hour TV/online news channel covering national. (n.d.). Unemployment rate spikes in Afghanistan. TOLOnews. Retrieved April 25, 2022, from https://tolonews.com/afghanistan/unemployment-rate-spikes-afghanistan </a:t>
            </a:r>
          </a:p>
          <a:p>
            <a:endParaRPr lang="en-US" dirty="0"/>
          </a:p>
        </p:txBody>
      </p:sp>
      <p:sp>
        <p:nvSpPr>
          <p:cNvPr id="4" name="Slide Number Placeholder 3"/>
          <p:cNvSpPr>
            <a:spLocks noGrp="1"/>
          </p:cNvSpPr>
          <p:nvPr>
            <p:ph type="sldNum" sz="quarter" idx="5"/>
          </p:nvPr>
        </p:nvSpPr>
        <p:spPr/>
        <p:txBody>
          <a:bodyPr/>
          <a:lstStyle/>
          <a:p>
            <a:fld id="{8BCF053F-918D-406D-8781-51A22B0F0605}" type="slidenum">
              <a:rPr lang="en-US" smtClean="0"/>
              <a:t>13</a:t>
            </a:fld>
            <a:endParaRPr lang="en-US"/>
          </a:p>
        </p:txBody>
      </p:sp>
    </p:spTree>
    <p:extLst>
      <p:ext uri="{BB962C8B-B14F-4D97-AF65-F5344CB8AC3E}">
        <p14:creationId xmlns:p14="http://schemas.microsoft.com/office/powerpoint/2010/main" val="201497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416220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0E791-9C01-4976-B9E0-347862E0AEB3}"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367487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180881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635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31162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94637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428121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204996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262459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42400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35358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10E791-9C01-4976-B9E0-347862E0AEB3}"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272506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10E791-9C01-4976-B9E0-347862E0AEB3}"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221414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340010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161447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710E791-9C01-4976-B9E0-347862E0AEB3}" type="datetimeFigureOut">
              <a:rPr lang="en-US" smtClean="0"/>
              <a:t>4/26/2022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359171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0E791-9C01-4976-B9E0-347862E0AEB3}"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AC40-8726-457F-B7B6-5211740551DE}" type="slidenum">
              <a:rPr lang="en-US" smtClean="0"/>
              <a:t>‹#›</a:t>
            </a:fld>
            <a:endParaRPr lang="en-US"/>
          </a:p>
        </p:txBody>
      </p:sp>
    </p:spTree>
    <p:extLst>
      <p:ext uri="{BB962C8B-B14F-4D97-AF65-F5344CB8AC3E}">
        <p14:creationId xmlns:p14="http://schemas.microsoft.com/office/powerpoint/2010/main" val="48254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10E791-9C01-4976-B9E0-347862E0AEB3}" type="datetimeFigureOut">
              <a:rPr lang="en-US" smtClean="0"/>
              <a:t>4/26/2022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2BAC40-8726-457F-B7B6-5211740551DE}" type="slidenum">
              <a:rPr lang="en-US" smtClean="0"/>
              <a:t>‹#›</a:t>
            </a:fld>
            <a:endParaRPr lang="en-US"/>
          </a:p>
        </p:txBody>
      </p:sp>
    </p:spTree>
    <p:extLst>
      <p:ext uri="{BB962C8B-B14F-4D97-AF65-F5344CB8AC3E}">
        <p14:creationId xmlns:p14="http://schemas.microsoft.com/office/powerpoint/2010/main" val="2576390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5BEA-D5D0-4BE9-AF2E-DD5C4E07EF45}"/>
              </a:ext>
            </a:extLst>
          </p:cNvPr>
          <p:cNvSpPr>
            <a:spLocks noGrp="1"/>
          </p:cNvSpPr>
          <p:nvPr>
            <p:ph type="ctrTitle"/>
          </p:nvPr>
        </p:nvSpPr>
        <p:spPr/>
        <p:txBody>
          <a:bodyPr/>
          <a:lstStyle/>
          <a:p>
            <a:r>
              <a:rPr lang="en-US" dirty="0"/>
              <a:t>Economic Analysis on Nations</a:t>
            </a:r>
          </a:p>
        </p:txBody>
      </p:sp>
      <p:sp>
        <p:nvSpPr>
          <p:cNvPr id="3" name="Subtitle 2">
            <a:extLst>
              <a:ext uri="{FF2B5EF4-FFF2-40B4-BE49-F238E27FC236}">
                <a16:creationId xmlns:a16="http://schemas.microsoft.com/office/drawing/2014/main" id="{D60D68F3-772E-4BBE-869F-F5242A573833}"/>
              </a:ext>
            </a:extLst>
          </p:cNvPr>
          <p:cNvSpPr>
            <a:spLocks noGrp="1"/>
          </p:cNvSpPr>
          <p:nvPr>
            <p:ph type="subTitle" idx="1"/>
          </p:nvPr>
        </p:nvSpPr>
        <p:spPr/>
        <p:txBody>
          <a:bodyPr/>
          <a:lstStyle/>
          <a:p>
            <a:r>
              <a:rPr lang="en-US" dirty="0"/>
              <a:t>By: Bodey Yaeger</a:t>
            </a:r>
          </a:p>
        </p:txBody>
      </p:sp>
    </p:spTree>
    <p:extLst>
      <p:ext uri="{BB962C8B-B14F-4D97-AF65-F5344CB8AC3E}">
        <p14:creationId xmlns:p14="http://schemas.microsoft.com/office/powerpoint/2010/main" val="133211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9503-64FC-4C5F-8D69-89D28DD4FB8D}"/>
              </a:ext>
            </a:extLst>
          </p:cNvPr>
          <p:cNvSpPr>
            <a:spLocks noGrp="1"/>
          </p:cNvSpPr>
          <p:nvPr>
            <p:ph type="title"/>
          </p:nvPr>
        </p:nvSpPr>
        <p:spPr/>
        <p:txBody>
          <a:bodyPr/>
          <a:lstStyle/>
          <a:p>
            <a:r>
              <a:rPr lang="en-US" dirty="0"/>
              <a:t>Afghanistan Real Per Capita GDP</a:t>
            </a:r>
          </a:p>
        </p:txBody>
      </p:sp>
      <p:sp>
        <p:nvSpPr>
          <p:cNvPr id="3" name="Content Placeholder 2">
            <a:extLst>
              <a:ext uri="{FF2B5EF4-FFF2-40B4-BE49-F238E27FC236}">
                <a16:creationId xmlns:a16="http://schemas.microsoft.com/office/drawing/2014/main" id="{5BAF7748-C550-4A8B-8CDC-3C47247358D5}"/>
              </a:ext>
            </a:extLst>
          </p:cNvPr>
          <p:cNvSpPr>
            <a:spLocks noGrp="1"/>
          </p:cNvSpPr>
          <p:nvPr>
            <p:ph sz="half" idx="1"/>
          </p:nvPr>
        </p:nvSpPr>
        <p:spPr/>
        <p:txBody>
          <a:bodyPr/>
          <a:lstStyle/>
          <a:p>
            <a:r>
              <a:rPr lang="en-US" dirty="0"/>
              <a:t>In the graph to the right, you can see how Afghanistan’s real per capita GDP has trended over years past. From 2015 to 2020, their real per capita GDP saw primarily decreases excluding a slight increase from 2016-2017. The reason their real per capita GDP has decreased so much in prior years is due to the nations, insecurity, poverty, corruption, and weak government. </a:t>
            </a:r>
          </a:p>
        </p:txBody>
      </p:sp>
      <p:pic>
        <p:nvPicPr>
          <p:cNvPr id="5" name="Content Placeholder 4">
            <a:extLst>
              <a:ext uri="{FF2B5EF4-FFF2-40B4-BE49-F238E27FC236}">
                <a16:creationId xmlns:a16="http://schemas.microsoft.com/office/drawing/2014/main" id="{B92B5415-229B-48DD-B677-11E8F1320CAC}"/>
              </a:ext>
            </a:extLst>
          </p:cNvPr>
          <p:cNvPicPr>
            <a:picLocks noGrp="1" noChangeAspect="1"/>
          </p:cNvPicPr>
          <p:nvPr>
            <p:ph sz="half" idx="2"/>
          </p:nvPr>
        </p:nvPicPr>
        <p:blipFill>
          <a:blip r:embed="rId2"/>
          <a:stretch>
            <a:fillRect/>
          </a:stretch>
        </p:blipFill>
        <p:spPr>
          <a:xfrm>
            <a:off x="6096000" y="2060575"/>
            <a:ext cx="5307874" cy="3943750"/>
          </a:xfrm>
          <a:prstGeom prst="rect">
            <a:avLst/>
          </a:prstGeom>
        </p:spPr>
      </p:pic>
      <p:sp>
        <p:nvSpPr>
          <p:cNvPr id="6" name="TextBox 5">
            <a:extLst>
              <a:ext uri="{FF2B5EF4-FFF2-40B4-BE49-F238E27FC236}">
                <a16:creationId xmlns:a16="http://schemas.microsoft.com/office/drawing/2014/main" id="{FBAA497F-F815-49B5-8783-6CE3A9281F3A}"/>
              </a:ext>
            </a:extLst>
          </p:cNvPr>
          <p:cNvSpPr txBox="1"/>
          <p:nvPr/>
        </p:nvSpPr>
        <p:spPr>
          <a:xfrm flipH="1">
            <a:off x="6237513" y="6174449"/>
            <a:ext cx="5166361" cy="461665"/>
          </a:xfrm>
          <a:prstGeom prst="rect">
            <a:avLst/>
          </a:prstGeom>
          <a:noFill/>
        </p:spPr>
        <p:txBody>
          <a:bodyPr wrap="square" rtlCol="0">
            <a:spAutoFit/>
          </a:bodyPr>
          <a:lstStyle/>
          <a:p>
            <a:pPr algn="ctr"/>
            <a:r>
              <a:rPr lang="en-US" sz="1200" dirty="0"/>
              <a:t>https://www.statista.com/statistics/262052/gross-domestic-product-gdp-per-capita-in-afghanistan/</a:t>
            </a:r>
          </a:p>
        </p:txBody>
      </p:sp>
    </p:spTree>
    <p:extLst>
      <p:ext uri="{BB962C8B-B14F-4D97-AF65-F5344CB8AC3E}">
        <p14:creationId xmlns:p14="http://schemas.microsoft.com/office/powerpoint/2010/main" val="167535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047F-703B-4694-96B7-DA505FE1DFA4}"/>
              </a:ext>
            </a:extLst>
          </p:cNvPr>
          <p:cNvSpPr>
            <a:spLocks noGrp="1"/>
          </p:cNvSpPr>
          <p:nvPr>
            <p:ph type="title"/>
          </p:nvPr>
        </p:nvSpPr>
        <p:spPr/>
        <p:txBody>
          <a:bodyPr/>
          <a:lstStyle/>
          <a:p>
            <a:r>
              <a:rPr lang="en-US" dirty="0"/>
              <a:t>Afghanistan’s Inflation Rate</a:t>
            </a:r>
          </a:p>
        </p:txBody>
      </p:sp>
      <p:sp>
        <p:nvSpPr>
          <p:cNvPr id="3" name="Content Placeholder 2">
            <a:extLst>
              <a:ext uri="{FF2B5EF4-FFF2-40B4-BE49-F238E27FC236}">
                <a16:creationId xmlns:a16="http://schemas.microsoft.com/office/drawing/2014/main" id="{3642C9BF-1631-4FB6-94F6-CE3498619842}"/>
              </a:ext>
            </a:extLst>
          </p:cNvPr>
          <p:cNvSpPr>
            <a:spLocks noGrp="1"/>
          </p:cNvSpPr>
          <p:nvPr>
            <p:ph sz="half" idx="1"/>
          </p:nvPr>
        </p:nvSpPr>
        <p:spPr/>
        <p:txBody>
          <a:bodyPr/>
          <a:lstStyle/>
          <a:p>
            <a:r>
              <a:rPr lang="en-US" dirty="0"/>
              <a:t>Depicted in the graph to the right is Afghanistan’s Inflation rate over recent years. Over the course of the past five years, Afghanistan has seen been steady aside from a dip in 2018. This decrease in inflation rate is due to a decrease in war spending in the year.</a:t>
            </a:r>
          </a:p>
        </p:txBody>
      </p:sp>
      <p:pic>
        <p:nvPicPr>
          <p:cNvPr id="5" name="Content Placeholder 4">
            <a:extLst>
              <a:ext uri="{FF2B5EF4-FFF2-40B4-BE49-F238E27FC236}">
                <a16:creationId xmlns:a16="http://schemas.microsoft.com/office/drawing/2014/main" id="{41A4110D-7D0E-482C-8BA6-6341D94AE6EF}"/>
              </a:ext>
            </a:extLst>
          </p:cNvPr>
          <p:cNvPicPr>
            <a:picLocks noGrp="1" noChangeAspect="1"/>
          </p:cNvPicPr>
          <p:nvPr>
            <p:ph sz="half" idx="2"/>
          </p:nvPr>
        </p:nvPicPr>
        <p:blipFill>
          <a:blip r:embed="rId2"/>
          <a:stretch>
            <a:fillRect/>
          </a:stretch>
        </p:blipFill>
        <p:spPr>
          <a:xfrm>
            <a:off x="6096000" y="1853248"/>
            <a:ext cx="5329372" cy="3959723"/>
          </a:xfrm>
          <a:prstGeom prst="rect">
            <a:avLst/>
          </a:prstGeom>
        </p:spPr>
      </p:pic>
      <p:sp>
        <p:nvSpPr>
          <p:cNvPr id="7" name="TextBox 6">
            <a:extLst>
              <a:ext uri="{FF2B5EF4-FFF2-40B4-BE49-F238E27FC236}">
                <a16:creationId xmlns:a16="http://schemas.microsoft.com/office/drawing/2014/main" id="{58D50423-3771-4051-B72C-E63F7AE212EF}"/>
              </a:ext>
            </a:extLst>
          </p:cNvPr>
          <p:cNvSpPr txBox="1"/>
          <p:nvPr/>
        </p:nvSpPr>
        <p:spPr>
          <a:xfrm>
            <a:off x="6206897" y="5943617"/>
            <a:ext cx="5107577" cy="461665"/>
          </a:xfrm>
          <a:prstGeom prst="rect">
            <a:avLst/>
          </a:prstGeom>
          <a:noFill/>
        </p:spPr>
        <p:txBody>
          <a:bodyPr wrap="square" rtlCol="0">
            <a:spAutoFit/>
          </a:bodyPr>
          <a:lstStyle/>
          <a:p>
            <a:pPr algn="ctr"/>
            <a:r>
              <a:rPr lang="en-US" sz="1200" dirty="0"/>
              <a:t>https://www.statista.com/statistics/262062/inflation-rate-in-afghanistan/</a:t>
            </a:r>
          </a:p>
        </p:txBody>
      </p:sp>
    </p:spTree>
    <p:extLst>
      <p:ext uri="{BB962C8B-B14F-4D97-AF65-F5344CB8AC3E}">
        <p14:creationId xmlns:p14="http://schemas.microsoft.com/office/powerpoint/2010/main" val="172295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61B7-9423-4122-AD1C-CAC5987E06DB}"/>
              </a:ext>
            </a:extLst>
          </p:cNvPr>
          <p:cNvSpPr>
            <a:spLocks noGrp="1"/>
          </p:cNvSpPr>
          <p:nvPr>
            <p:ph type="title"/>
          </p:nvPr>
        </p:nvSpPr>
        <p:spPr/>
        <p:txBody>
          <a:bodyPr/>
          <a:lstStyle/>
          <a:p>
            <a:r>
              <a:rPr lang="en-US" dirty="0"/>
              <a:t>Afghanistan’s Unemployment Rate</a:t>
            </a:r>
          </a:p>
        </p:txBody>
      </p:sp>
      <p:sp>
        <p:nvSpPr>
          <p:cNvPr id="3" name="Content Placeholder 2">
            <a:extLst>
              <a:ext uri="{FF2B5EF4-FFF2-40B4-BE49-F238E27FC236}">
                <a16:creationId xmlns:a16="http://schemas.microsoft.com/office/drawing/2014/main" id="{DCAF4F78-9036-4E79-A510-97E6EB5F7BD7}"/>
              </a:ext>
            </a:extLst>
          </p:cNvPr>
          <p:cNvSpPr>
            <a:spLocks noGrp="1"/>
          </p:cNvSpPr>
          <p:nvPr>
            <p:ph sz="half" idx="1"/>
          </p:nvPr>
        </p:nvSpPr>
        <p:spPr/>
        <p:txBody>
          <a:bodyPr/>
          <a:lstStyle/>
          <a:p>
            <a:r>
              <a:rPr lang="en-US" dirty="0"/>
              <a:t>Depicted in the graph to the right is Afghanistan’s unemployment rate history over the past 10 years. Their unemployment rate had been trending down further and further for years but saw a major spike in from 2018 to 2019. This large increase is due to job insecurity and not having enough governmental jobs.</a:t>
            </a:r>
          </a:p>
        </p:txBody>
      </p:sp>
      <p:pic>
        <p:nvPicPr>
          <p:cNvPr id="5" name="Content Placeholder 4">
            <a:extLst>
              <a:ext uri="{FF2B5EF4-FFF2-40B4-BE49-F238E27FC236}">
                <a16:creationId xmlns:a16="http://schemas.microsoft.com/office/drawing/2014/main" id="{9BB70C58-8879-4BFD-AB62-E6B177AF314A}"/>
              </a:ext>
            </a:extLst>
          </p:cNvPr>
          <p:cNvPicPr>
            <a:picLocks noGrp="1" noChangeAspect="1"/>
          </p:cNvPicPr>
          <p:nvPr>
            <p:ph sz="half" idx="2"/>
          </p:nvPr>
        </p:nvPicPr>
        <p:blipFill>
          <a:blip r:embed="rId3"/>
          <a:stretch>
            <a:fillRect/>
          </a:stretch>
        </p:blipFill>
        <p:spPr>
          <a:xfrm>
            <a:off x="6096000" y="2060575"/>
            <a:ext cx="5297258" cy="3935862"/>
          </a:xfrm>
          <a:prstGeom prst="rect">
            <a:avLst/>
          </a:prstGeom>
        </p:spPr>
      </p:pic>
      <p:sp>
        <p:nvSpPr>
          <p:cNvPr id="7" name="TextBox 6">
            <a:extLst>
              <a:ext uri="{FF2B5EF4-FFF2-40B4-BE49-F238E27FC236}">
                <a16:creationId xmlns:a16="http://schemas.microsoft.com/office/drawing/2014/main" id="{EF9EF66F-0C2A-45DC-A3EF-3FD4424D4917}"/>
              </a:ext>
            </a:extLst>
          </p:cNvPr>
          <p:cNvSpPr txBox="1"/>
          <p:nvPr/>
        </p:nvSpPr>
        <p:spPr>
          <a:xfrm>
            <a:off x="6521570" y="6136057"/>
            <a:ext cx="4739646" cy="461665"/>
          </a:xfrm>
          <a:prstGeom prst="rect">
            <a:avLst/>
          </a:prstGeom>
          <a:noFill/>
        </p:spPr>
        <p:txBody>
          <a:bodyPr wrap="square" rtlCol="0">
            <a:spAutoFit/>
          </a:bodyPr>
          <a:lstStyle/>
          <a:p>
            <a:pPr algn="ctr"/>
            <a:r>
              <a:rPr lang="en-US" sz="1200" dirty="0"/>
              <a:t>https://www.statista.com/statistics/808214/unemployment-rate-in-afghanistan/</a:t>
            </a:r>
          </a:p>
        </p:txBody>
      </p:sp>
    </p:spTree>
    <p:extLst>
      <p:ext uri="{BB962C8B-B14F-4D97-AF65-F5344CB8AC3E}">
        <p14:creationId xmlns:p14="http://schemas.microsoft.com/office/powerpoint/2010/main" val="112768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3518-93A8-4ABD-BC5B-45A4DF09A774}"/>
              </a:ext>
            </a:extLst>
          </p:cNvPr>
          <p:cNvSpPr>
            <a:spLocks noGrp="1"/>
          </p:cNvSpPr>
          <p:nvPr>
            <p:ph type="title"/>
          </p:nvPr>
        </p:nvSpPr>
        <p:spPr/>
        <p:txBody>
          <a:bodyPr/>
          <a:lstStyle/>
          <a:p>
            <a:r>
              <a:rPr lang="en-US" dirty="0"/>
              <a:t>Afghanistan’s Primary Determinants of Income Level</a:t>
            </a:r>
          </a:p>
        </p:txBody>
      </p:sp>
      <p:sp>
        <p:nvSpPr>
          <p:cNvPr id="3" name="Content Placeholder 2">
            <a:extLst>
              <a:ext uri="{FF2B5EF4-FFF2-40B4-BE49-F238E27FC236}">
                <a16:creationId xmlns:a16="http://schemas.microsoft.com/office/drawing/2014/main" id="{C09263A4-CD9B-4EC9-A18A-D16E08A7C226}"/>
              </a:ext>
            </a:extLst>
          </p:cNvPr>
          <p:cNvSpPr>
            <a:spLocks noGrp="1"/>
          </p:cNvSpPr>
          <p:nvPr>
            <p:ph sz="half" idx="1"/>
          </p:nvPr>
        </p:nvSpPr>
        <p:spPr/>
        <p:txBody>
          <a:bodyPr/>
          <a:lstStyle/>
          <a:p>
            <a:r>
              <a:rPr lang="en-US" dirty="0"/>
              <a:t>Afghanistan is a nation riddled with corruption and this carries over to the way their economy performs. The biggest factors to Afghanistan’s low-income nation are ongoing war and conflict, lack of governmental infrastructure, and having limited access to markets. Most of if not all of the economical problems affecting Afghanistan are due to the war and historical conflict the nation has faced.</a:t>
            </a:r>
          </a:p>
        </p:txBody>
      </p:sp>
      <p:pic>
        <p:nvPicPr>
          <p:cNvPr id="5" name="Content Placeholder 4">
            <a:extLst>
              <a:ext uri="{FF2B5EF4-FFF2-40B4-BE49-F238E27FC236}">
                <a16:creationId xmlns:a16="http://schemas.microsoft.com/office/drawing/2014/main" id="{57428CE8-6558-4D52-B7C0-9625119A21D9}"/>
              </a:ext>
            </a:extLst>
          </p:cNvPr>
          <p:cNvPicPr>
            <a:picLocks noGrp="1" noChangeAspect="1"/>
          </p:cNvPicPr>
          <p:nvPr>
            <p:ph sz="half" idx="2"/>
          </p:nvPr>
        </p:nvPicPr>
        <p:blipFill>
          <a:blip r:embed="rId3"/>
          <a:stretch>
            <a:fillRect/>
          </a:stretch>
        </p:blipFill>
        <p:spPr>
          <a:xfrm>
            <a:off x="6096000" y="2314574"/>
            <a:ext cx="5000948" cy="2765425"/>
          </a:xfrm>
          <a:prstGeom prst="rect">
            <a:avLst/>
          </a:prstGeom>
        </p:spPr>
      </p:pic>
    </p:spTree>
    <p:extLst>
      <p:ext uri="{BB962C8B-B14F-4D97-AF65-F5344CB8AC3E}">
        <p14:creationId xmlns:p14="http://schemas.microsoft.com/office/powerpoint/2010/main" val="115534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7F47-8088-46EE-A933-6E59BBB385A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99A5F0F-AFAC-40EE-8160-F4B129966C03}"/>
              </a:ext>
            </a:extLst>
          </p:cNvPr>
          <p:cNvSpPr>
            <a:spLocks noGrp="1"/>
          </p:cNvSpPr>
          <p:nvPr>
            <p:ph sz="half" idx="1"/>
          </p:nvPr>
        </p:nvSpPr>
        <p:spPr>
          <a:xfrm>
            <a:off x="1103312" y="2060575"/>
            <a:ext cx="9951681" cy="4195763"/>
          </a:xfrm>
        </p:spPr>
        <p:txBody>
          <a:bodyPr>
            <a:normAutofit fontScale="62500" lnSpcReduction="20000"/>
          </a:bodyPr>
          <a:lstStyle/>
          <a:p>
            <a:r>
              <a:rPr lang="en-US" sz="1400" dirty="0"/>
              <a:t>Bada, F. (2019, April 29). What are the major natural resources of Switzerland? </a:t>
            </a:r>
            <a:r>
              <a:rPr lang="en-US" sz="1400" dirty="0" err="1"/>
              <a:t>WorldAtlas</a:t>
            </a:r>
            <a:r>
              <a:rPr lang="en-US" sz="1400" dirty="0"/>
              <a:t>. Retrieved April 20, 2022, from https://www.worldatlas.com/articles/what-are-the-major-natural-resources-of-switzerland.html </a:t>
            </a:r>
          </a:p>
          <a:p>
            <a:r>
              <a:rPr lang="en-US" sz="1400" dirty="0"/>
              <a:t>Central Intelligence Agency. (n.d.). Central Intelligence Agency. Retrieved April 20, 2022, from https://www.cia.gov/the-world-factbook/countries/switzerland </a:t>
            </a:r>
          </a:p>
          <a:p>
            <a:r>
              <a:rPr lang="en-US" sz="1400" dirty="0"/>
              <a:t>https://www.statista.com/statistics/261356/gross-domestic-product-gdp-per-capita-in-switzerland/</a:t>
            </a:r>
          </a:p>
          <a:p>
            <a:r>
              <a:rPr lang="en-US" sz="1400" dirty="0"/>
              <a:t>https://www.statista.com/statistics/261381/inflation-rate-of-switzerland/</a:t>
            </a:r>
          </a:p>
          <a:p>
            <a:r>
              <a:rPr lang="en-US" sz="1400" dirty="0"/>
              <a:t>https://take-profit.org/en/statistics/unemployment-rate/switzerland/</a:t>
            </a:r>
          </a:p>
          <a:p>
            <a:r>
              <a:rPr lang="en-US" sz="1400" dirty="0"/>
              <a:t>Maunder, S. (2022, March 25). Why is </a:t>
            </a:r>
            <a:r>
              <a:rPr lang="en-US" sz="1400" dirty="0" err="1"/>
              <a:t>switzerland</a:t>
            </a:r>
            <a:r>
              <a:rPr lang="en-US" sz="1400" dirty="0"/>
              <a:t> so rich? Expatica. Retrieved April 25, 2022, from https://www.expatica.com/ch/finance/investment/why-is-switzerland-so-rich-1068261/#:~:text=Switzerland%20has%20long%20attracted%20rich,rich%20residents%20come%20high%20prices. </a:t>
            </a:r>
          </a:p>
          <a:p>
            <a:r>
              <a:rPr lang="en-US" sz="1400" dirty="0"/>
              <a:t>Hussain, Y. (2021, August 27). Afghanistan is a graveyard of empires, yes, but it's also a graveyard of resources. </a:t>
            </a:r>
            <a:r>
              <a:rPr lang="en-US" sz="1400" dirty="0" err="1"/>
              <a:t>financialpost</a:t>
            </a:r>
            <a:r>
              <a:rPr lang="en-US" sz="1400" dirty="0"/>
              <a:t>. Retrieved April 25, 2022, from https://financialpost.com/commodities/energy/afghanistan-resources-graveyard#:~:text=Despite%20its%20impoverished%20status%2C%20the,prized%20rare%2Dearth%20mineral%20reserves. </a:t>
            </a:r>
          </a:p>
          <a:p>
            <a:r>
              <a:rPr lang="en-US" sz="1400" dirty="0"/>
              <a:t>Central Intelligence Agency. (n.d.). Central Intelligence Agency. Retrieved April 25, 2022, from https://www.cia.gov/the-world-factbook/countries/afghanistan/ </a:t>
            </a:r>
          </a:p>
          <a:p>
            <a:r>
              <a:rPr lang="en-US" sz="1400" dirty="0"/>
              <a:t>https://www.statista.com/statistics/262052/gross-domestic-product-gdp-per-capita-in-afghanistan/</a:t>
            </a:r>
          </a:p>
          <a:p>
            <a:r>
              <a:rPr lang="en-US" sz="1400" dirty="0"/>
              <a:t>https://www.statista.com/statistics/262062/inflation-rate-in-afghanistan/</a:t>
            </a:r>
          </a:p>
          <a:p>
            <a:r>
              <a:rPr lang="en-US" sz="1400" dirty="0"/>
              <a:t>https://www.statista.com/statistics/808214/unemployment-rate-in-afghanistan/</a:t>
            </a:r>
          </a:p>
          <a:p>
            <a:r>
              <a:rPr lang="en-US" sz="1400" dirty="0"/>
              <a:t>TOLOnews, TOLOnews, &amp;amp; </a:t>
            </a:r>
            <a:r>
              <a:rPr lang="en-US" sz="1400" dirty="0" err="1"/>
              <a:t>TOLOnewsTV</a:t>
            </a:r>
            <a:r>
              <a:rPr lang="en-US" sz="1400" dirty="0"/>
              <a:t> </a:t>
            </a:r>
            <a:r>
              <a:rPr lang="en-US" sz="1400" dirty="0" err="1"/>
              <a:t>NetworkTOLOnews</a:t>
            </a:r>
            <a:r>
              <a:rPr lang="en-US" sz="1400" dirty="0"/>
              <a:t> is Afghanistan’s first 24-hour TV/online news channel covering national. (n.d.). Asia's least developed country is Afghanistan: UN report. TOLOnews. Retrieved April 25, 2022, from https://tolonews.com/afghanistan/asias-least-developed-country-afghanistan-un-report </a:t>
            </a:r>
          </a:p>
          <a:p>
            <a:r>
              <a:rPr lang="en-US" sz="1400" dirty="0"/>
              <a:t>TOLOnews, TOLOnews, &amp; </a:t>
            </a:r>
            <a:r>
              <a:rPr lang="en-US" sz="1400" dirty="0" err="1"/>
              <a:t>TOLOnewsTV</a:t>
            </a:r>
            <a:r>
              <a:rPr lang="en-US" sz="1400" dirty="0"/>
              <a:t> </a:t>
            </a:r>
            <a:r>
              <a:rPr lang="en-US" sz="1400" dirty="0" err="1"/>
              <a:t>NetworkTOLOnews</a:t>
            </a:r>
            <a:r>
              <a:rPr lang="en-US" sz="1400" dirty="0"/>
              <a:t> is Afghanistan’s first 24-hour TV/online news channel covering national. (n.d.). Unemployment rate spikes in Afghanistan. TOLOnews. Retrieved April 25, 2022, from https://tolonews.com/afghanistan/unemployment-rate-spikes-afghanistan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51333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0F1-CC6C-445D-B8F8-1ABF1086ADE0}"/>
              </a:ext>
            </a:extLst>
          </p:cNvPr>
          <p:cNvSpPr>
            <a:spLocks noGrp="1"/>
          </p:cNvSpPr>
          <p:nvPr>
            <p:ph type="title"/>
          </p:nvPr>
        </p:nvSpPr>
        <p:spPr/>
        <p:txBody>
          <a:bodyPr/>
          <a:lstStyle/>
          <a:p>
            <a:r>
              <a:rPr lang="en-US" dirty="0"/>
              <a:t>Switzerland Overview</a:t>
            </a:r>
          </a:p>
        </p:txBody>
      </p:sp>
      <p:sp>
        <p:nvSpPr>
          <p:cNvPr id="3" name="Content Placeholder 2">
            <a:extLst>
              <a:ext uri="{FF2B5EF4-FFF2-40B4-BE49-F238E27FC236}">
                <a16:creationId xmlns:a16="http://schemas.microsoft.com/office/drawing/2014/main" id="{DB2C5269-C2A2-4064-A0ED-07CEB0C642B9}"/>
              </a:ext>
            </a:extLst>
          </p:cNvPr>
          <p:cNvSpPr>
            <a:spLocks noGrp="1"/>
          </p:cNvSpPr>
          <p:nvPr>
            <p:ph sz="half" idx="1"/>
          </p:nvPr>
        </p:nvSpPr>
        <p:spPr>
          <a:xfrm>
            <a:off x="1103312" y="2060575"/>
            <a:ext cx="5124768" cy="4195763"/>
          </a:xfrm>
        </p:spPr>
        <p:txBody>
          <a:bodyPr/>
          <a:lstStyle/>
          <a:p>
            <a:r>
              <a:rPr lang="en-US" dirty="0"/>
              <a:t>Switzerland is located between the nations of Germany, France, Austria, and Italy.</a:t>
            </a:r>
          </a:p>
          <a:p>
            <a:r>
              <a:rPr lang="en-US" dirty="0"/>
              <a:t>The capital of Switzerland is Bern.</a:t>
            </a:r>
          </a:p>
          <a:p>
            <a:r>
              <a:rPr lang="en-US" dirty="0"/>
              <a:t>Switzerland has a population of 8.637 million (2020).</a:t>
            </a:r>
          </a:p>
          <a:p>
            <a:r>
              <a:rPr lang="en-US" dirty="0"/>
              <a:t>Switzerland’s most important natural resources include salt and water. They are also largely known for their good agriculture land and tourist attractions. </a:t>
            </a:r>
          </a:p>
          <a:p>
            <a:endParaRPr lang="en-US" dirty="0"/>
          </a:p>
          <a:p>
            <a:endParaRPr lang="en-US" dirty="0"/>
          </a:p>
        </p:txBody>
      </p:sp>
      <p:pic>
        <p:nvPicPr>
          <p:cNvPr id="5" name="Content Placeholder 4">
            <a:extLst>
              <a:ext uri="{FF2B5EF4-FFF2-40B4-BE49-F238E27FC236}">
                <a16:creationId xmlns:a16="http://schemas.microsoft.com/office/drawing/2014/main" id="{A740C79A-EF61-4864-B46B-A976CDA64585}"/>
              </a:ext>
            </a:extLst>
          </p:cNvPr>
          <p:cNvPicPr>
            <a:picLocks noGrp="1" noChangeAspect="1"/>
          </p:cNvPicPr>
          <p:nvPr>
            <p:ph sz="half" idx="2"/>
          </p:nvPr>
        </p:nvPicPr>
        <p:blipFill>
          <a:blip r:embed="rId3"/>
          <a:stretch>
            <a:fillRect/>
          </a:stretch>
        </p:blipFill>
        <p:spPr>
          <a:xfrm>
            <a:off x="6803384" y="527996"/>
            <a:ext cx="4167394" cy="2385377"/>
          </a:xfrm>
          <a:prstGeom prst="rect">
            <a:avLst/>
          </a:prstGeom>
        </p:spPr>
      </p:pic>
      <p:pic>
        <p:nvPicPr>
          <p:cNvPr id="6" name="Picture 5">
            <a:extLst>
              <a:ext uri="{FF2B5EF4-FFF2-40B4-BE49-F238E27FC236}">
                <a16:creationId xmlns:a16="http://schemas.microsoft.com/office/drawing/2014/main" id="{3AEC1D69-7F80-4150-8024-D1E44C101B07}"/>
              </a:ext>
            </a:extLst>
          </p:cNvPr>
          <p:cNvPicPr>
            <a:picLocks noChangeAspect="1"/>
          </p:cNvPicPr>
          <p:nvPr/>
        </p:nvPicPr>
        <p:blipFill rotWithShape="1">
          <a:blip r:embed="rId4"/>
          <a:srcRect t="1" b="11416"/>
          <a:stretch/>
        </p:blipFill>
        <p:spPr>
          <a:xfrm>
            <a:off x="6676047" y="3944628"/>
            <a:ext cx="3965734" cy="2716263"/>
          </a:xfrm>
          <a:prstGeom prst="rect">
            <a:avLst/>
          </a:prstGeom>
        </p:spPr>
      </p:pic>
      <p:pic>
        <p:nvPicPr>
          <p:cNvPr id="7" name="Picture 6">
            <a:extLst>
              <a:ext uri="{FF2B5EF4-FFF2-40B4-BE49-F238E27FC236}">
                <a16:creationId xmlns:a16="http://schemas.microsoft.com/office/drawing/2014/main" id="{E1781758-4088-463F-863B-86343A6AE5FB}"/>
              </a:ext>
            </a:extLst>
          </p:cNvPr>
          <p:cNvPicPr>
            <a:picLocks noChangeAspect="1"/>
          </p:cNvPicPr>
          <p:nvPr/>
        </p:nvPicPr>
        <p:blipFill>
          <a:blip r:embed="rId5"/>
          <a:stretch>
            <a:fillRect/>
          </a:stretch>
        </p:blipFill>
        <p:spPr>
          <a:xfrm>
            <a:off x="8615680" y="2534522"/>
            <a:ext cx="3194562" cy="1788955"/>
          </a:xfrm>
          <a:prstGeom prst="rect">
            <a:avLst/>
          </a:prstGeom>
        </p:spPr>
      </p:pic>
    </p:spTree>
    <p:extLst>
      <p:ext uri="{BB962C8B-B14F-4D97-AF65-F5344CB8AC3E}">
        <p14:creationId xmlns:p14="http://schemas.microsoft.com/office/powerpoint/2010/main" val="219121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2205-4EE8-4534-8AAC-7069E00CFC36}"/>
              </a:ext>
            </a:extLst>
          </p:cNvPr>
          <p:cNvSpPr>
            <a:spLocks noGrp="1"/>
          </p:cNvSpPr>
          <p:nvPr>
            <p:ph type="title"/>
          </p:nvPr>
        </p:nvSpPr>
        <p:spPr/>
        <p:txBody>
          <a:bodyPr/>
          <a:lstStyle/>
          <a:p>
            <a:r>
              <a:rPr lang="en-US" dirty="0"/>
              <a:t>Switzerland Standard of Living Indicators</a:t>
            </a:r>
          </a:p>
        </p:txBody>
      </p:sp>
      <p:sp>
        <p:nvSpPr>
          <p:cNvPr id="3" name="Content Placeholder 2">
            <a:extLst>
              <a:ext uri="{FF2B5EF4-FFF2-40B4-BE49-F238E27FC236}">
                <a16:creationId xmlns:a16="http://schemas.microsoft.com/office/drawing/2014/main" id="{3085091D-D127-4405-9D8F-7A2FCC276D03}"/>
              </a:ext>
            </a:extLst>
          </p:cNvPr>
          <p:cNvSpPr>
            <a:spLocks noGrp="1"/>
          </p:cNvSpPr>
          <p:nvPr>
            <p:ph sz="half" idx="1"/>
          </p:nvPr>
        </p:nvSpPr>
        <p:spPr>
          <a:xfrm>
            <a:off x="1103312" y="2060575"/>
            <a:ext cx="9574848" cy="4195763"/>
          </a:xfrm>
        </p:spPr>
        <p:txBody>
          <a:bodyPr/>
          <a:lstStyle/>
          <a:p>
            <a:r>
              <a:rPr lang="en-US" u="sng" dirty="0"/>
              <a:t>Per capita GDP: </a:t>
            </a:r>
            <a:r>
              <a:rPr lang="en-US" dirty="0"/>
              <a:t>$68,400	</a:t>
            </a:r>
          </a:p>
          <a:p>
            <a:r>
              <a:rPr lang="en-US" u="sng" dirty="0"/>
              <a:t>Life expectancy: </a:t>
            </a:r>
            <a:r>
              <a:rPr lang="en-US" dirty="0"/>
              <a:t>83.23 years</a:t>
            </a:r>
          </a:p>
          <a:p>
            <a:r>
              <a:rPr lang="en-US" u="sng" dirty="0"/>
              <a:t>Literacy rate:</a:t>
            </a:r>
            <a:r>
              <a:rPr lang="en-US" dirty="0"/>
              <a:t> 99%</a:t>
            </a:r>
          </a:p>
          <a:p>
            <a:r>
              <a:rPr lang="en-US" u="sng" dirty="0"/>
              <a:t>School life expectancy: </a:t>
            </a:r>
            <a:r>
              <a:rPr lang="en-US" dirty="0"/>
              <a:t>17 years</a:t>
            </a:r>
          </a:p>
          <a:p>
            <a:r>
              <a:rPr lang="en-US" u="sng" dirty="0"/>
              <a:t>Infant mortality rate: </a:t>
            </a:r>
            <a:r>
              <a:rPr lang="en-US" dirty="0"/>
              <a:t>3.58 deaths/1,000 live births</a:t>
            </a:r>
          </a:p>
          <a:p>
            <a:r>
              <a:rPr lang="en-US" u="sng" dirty="0"/>
              <a:t>Total fertility rate: </a:t>
            </a:r>
            <a:r>
              <a:rPr lang="en-US" dirty="0"/>
              <a:t>1.58 children born/woman (2022 est.)</a:t>
            </a:r>
          </a:p>
          <a:p>
            <a:r>
              <a:rPr lang="en-US" u="sng" dirty="0"/>
              <a:t>Physicians density: </a:t>
            </a:r>
            <a:r>
              <a:rPr lang="en-US" dirty="0"/>
              <a:t>4.3 physicians/1,000 population (2017)</a:t>
            </a:r>
          </a:p>
          <a:p>
            <a:r>
              <a:rPr lang="en-US" u="sng" dirty="0"/>
              <a:t>Death rate: </a:t>
            </a:r>
            <a:r>
              <a:rPr lang="fr-FR" dirty="0"/>
              <a:t>8.4 deaths/1,000 population (2022 est.)</a:t>
            </a:r>
          </a:p>
          <a:p>
            <a:r>
              <a:rPr lang="en-US" u="sng" dirty="0"/>
              <a:t>Unemployment Rate: </a:t>
            </a:r>
            <a:r>
              <a:rPr lang="en-US" dirty="0"/>
              <a:t>8.6%</a:t>
            </a:r>
          </a:p>
        </p:txBody>
      </p:sp>
    </p:spTree>
    <p:extLst>
      <p:ext uri="{BB962C8B-B14F-4D97-AF65-F5344CB8AC3E}">
        <p14:creationId xmlns:p14="http://schemas.microsoft.com/office/powerpoint/2010/main" val="20748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FDE1-F1C6-4651-9B8A-2738C971E3DF}"/>
              </a:ext>
            </a:extLst>
          </p:cNvPr>
          <p:cNvSpPr>
            <a:spLocks noGrp="1"/>
          </p:cNvSpPr>
          <p:nvPr>
            <p:ph type="title"/>
          </p:nvPr>
        </p:nvSpPr>
        <p:spPr/>
        <p:txBody>
          <a:bodyPr/>
          <a:lstStyle/>
          <a:p>
            <a:r>
              <a:rPr lang="en-US" dirty="0"/>
              <a:t>Switzerland Real Per Capita GDP</a:t>
            </a:r>
          </a:p>
        </p:txBody>
      </p:sp>
      <p:sp>
        <p:nvSpPr>
          <p:cNvPr id="3" name="Content Placeholder 2">
            <a:extLst>
              <a:ext uri="{FF2B5EF4-FFF2-40B4-BE49-F238E27FC236}">
                <a16:creationId xmlns:a16="http://schemas.microsoft.com/office/drawing/2014/main" id="{F188E33E-BEAA-4ABA-977E-46286AA91408}"/>
              </a:ext>
            </a:extLst>
          </p:cNvPr>
          <p:cNvSpPr>
            <a:spLocks noGrp="1"/>
          </p:cNvSpPr>
          <p:nvPr>
            <p:ph sz="half" idx="1"/>
          </p:nvPr>
        </p:nvSpPr>
        <p:spPr>
          <a:xfrm>
            <a:off x="1103312" y="1853248"/>
            <a:ext cx="4396339" cy="4195763"/>
          </a:xfrm>
        </p:spPr>
        <p:txBody>
          <a:bodyPr/>
          <a:lstStyle/>
          <a:p>
            <a:r>
              <a:rPr lang="en-US" dirty="0"/>
              <a:t>Switzerland’s real per capita GDP and projected real per capita GDP are depicted in the chart to the right. As you can see, Switzerland has seen an overall gradual increase within the past five years and is projected to steadily increase in the years following.</a:t>
            </a:r>
          </a:p>
        </p:txBody>
      </p:sp>
      <p:pic>
        <p:nvPicPr>
          <p:cNvPr id="5" name="Content Placeholder 4">
            <a:extLst>
              <a:ext uri="{FF2B5EF4-FFF2-40B4-BE49-F238E27FC236}">
                <a16:creationId xmlns:a16="http://schemas.microsoft.com/office/drawing/2014/main" id="{DDA92270-E06B-44A0-8149-425AE87A3F00}"/>
              </a:ext>
            </a:extLst>
          </p:cNvPr>
          <p:cNvPicPr>
            <a:picLocks noGrp="1" noChangeAspect="1"/>
          </p:cNvPicPr>
          <p:nvPr>
            <p:ph sz="half" idx="2"/>
          </p:nvPr>
        </p:nvPicPr>
        <p:blipFill>
          <a:blip r:embed="rId2"/>
          <a:stretch>
            <a:fillRect/>
          </a:stretch>
        </p:blipFill>
        <p:spPr>
          <a:xfrm>
            <a:off x="6299481" y="1853248"/>
            <a:ext cx="5246407" cy="3898080"/>
          </a:xfrm>
          <a:prstGeom prst="rect">
            <a:avLst/>
          </a:prstGeom>
        </p:spPr>
      </p:pic>
      <p:sp>
        <p:nvSpPr>
          <p:cNvPr id="6" name="TextBox 5">
            <a:extLst>
              <a:ext uri="{FF2B5EF4-FFF2-40B4-BE49-F238E27FC236}">
                <a16:creationId xmlns:a16="http://schemas.microsoft.com/office/drawing/2014/main" id="{8CBEDB24-0CAC-43BD-B1D0-033FD19BDC8F}"/>
              </a:ext>
            </a:extLst>
          </p:cNvPr>
          <p:cNvSpPr txBox="1"/>
          <p:nvPr/>
        </p:nvSpPr>
        <p:spPr>
          <a:xfrm>
            <a:off x="6299482" y="5818178"/>
            <a:ext cx="5246406" cy="461665"/>
          </a:xfrm>
          <a:prstGeom prst="rect">
            <a:avLst/>
          </a:prstGeom>
          <a:noFill/>
        </p:spPr>
        <p:txBody>
          <a:bodyPr wrap="square" rtlCol="0">
            <a:spAutoFit/>
          </a:bodyPr>
          <a:lstStyle/>
          <a:p>
            <a:pPr algn="ctr"/>
            <a:r>
              <a:rPr lang="en-US" sz="1200" dirty="0"/>
              <a:t>https://www.statista.com/statistics/261356/gross-domestic-product-gdp-per-capita-in-switzerland/</a:t>
            </a:r>
          </a:p>
        </p:txBody>
      </p:sp>
    </p:spTree>
    <p:extLst>
      <p:ext uri="{BB962C8B-B14F-4D97-AF65-F5344CB8AC3E}">
        <p14:creationId xmlns:p14="http://schemas.microsoft.com/office/powerpoint/2010/main" val="96747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C5E3-B964-4F53-9F64-456F75BB1637}"/>
              </a:ext>
            </a:extLst>
          </p:cNvPr>
          <p:cNvSpPr>
            <a:spLocks noGrp="1"/>
          </p:cNvSpPr>
          <p:nvPr>
            <p:ph type="title"/>
          </p:nvPr>
        </p:nvSpPr>
        <p:spPr/>
        <p:txBody>
          <a:bodyPr/>
          <a:lstStyle/>
          <a:p>
            <a:r>
              <a:rPr lang="en-US" dirty="0"/>
              <a:t>Switzerland Inflation Rate</a:t>
            </a:r>
          </a:p>
        </p:txBody>
      </p:sp>
      <p:sp>
        <p:nvSpPr>
          <p:cNvPr id="3" name="Content Placeholder 2">
            <a:extLst>
              <a:ext uri="{FF2B5EF4-FFF2-40B4-BE49-F238E27FC236}">
                <a16:creationId xmlns:a16="http://schemas.microsoft.com/office/drawing/2014/main" id="{07FF2F7C-96D8-4B81-AEDE-691ABDD8F995}"/>
              </a:ext>
            </a:extLst>
          </p:cNvPr>
          <p:cNvSpPr>
            <a:spLocks noGrp="1"/>
          </p:cNvSpPr>
          <p:nvPr>
            <p:ph sz="half" idx="1"/>
          </p:nvPr>
        </p:nvSpPr>
        <p:spPr/>
        <p:txBody>
          <a:bodyPr/>
          <a:lstStyle/>
          <a:p>
            <a:r>
              <a:rPr lang="en-US" dirty="0"/>
              <a:t>In the graph to the right, you can see Switzerland’s inflation rate history, as well as what their projected inflation rates are for the future. As depicted, Switzerland noticed a big dip in their inflation rate in 2020. This is due to the Covid-19 pandemic.</a:t>
            </a:r>
          </a:p>
        </p:txBody>
      </p:sp>
      <p:pic>
        <p:nvPicPr>
          <p:cNvPr id="5" name="Content Placeholder 4">
            <a:extLst>
              <a:ext uri="{FF2B5EF4-FFF2-40B4-BE49-F238E27FC236}">
                <a16:creationId xmlns:a16="http://schemas.microsoft.com/office/drawing/2014/main" id="{C79A252D-473A-4D28-BCBE-0355F2551160}"/>
              </a:ext>
            </a:extLst>
          </p:cNvPr>
          <p:cNvPicPr>
            <a:picLocks noGrp="1" noChangeAspect="1"/>
          </p:cNvPicPr>
          <p:nvPr>
            <p:ph sz="half" idx="2"/>
          </p:nvPr>
        </p:nvPicPr>
        <p:blipFill>
          <a:blip r:embed="rId2"/>
          <a:stretch>
            <a:fillRect/>
          </a:stretch>
        </p:blipFill>
        <p:spPr>
          <a:xfrm>
            <a:off x="6096000" y="2060575"/>
            <a:ext cx="5448300" cy="4048086"/>
          </a:xfrm>
          <a:prstGeom prst="rect">
            <a:avLst/>
          </a:prstGeom>
        </p:spPr>
      </p:pic>
      <p:sp>
        <p:nvSpPr>
          <p:cNvPr id="4" name="TextBox 3">
            <a:extLst>
              <a:ext uri="{FF2B5EF4-FFF2-40B4-BE49-F238E27FC236}">
                <a16:creationId xmlns:a16="http://schemas.microsoft.com/office/drawing/2014/main" id="{F48DC476-A7CA-4DBF-A7FF-758D04BEC935}"/>
              </a:ext>
            </a:extLst>
          </p:cNvPr>
          <p:cNvSpPr txBox="1"/>
          <p:nvPr/>
        </p:nvSpPr>
        <p:spPr>
          <a:xfrm>
            <a:off x="6353175" y="6174449"/>
            <a:ext cx="5105400" cy="461665"/>
          </a:xfrm>
          <a:prstGeom prst="rect">
            <a:avLst/>
          </a:prstGeom>
          <a:noFill/>
        </p:spPr>
        <p:txBody>
          <a:bodyPr wrap="square" rtlCol="0">
            <a:spAutoFit/>
          </a:bodyPr>
          <a:lstStyle/>
          <a:p>
            <a:pPr algn="ctr"/>
            <a:r>
              <a:rPr lang="en-US" sz="1200" dirty="0"/>
              <a:t>https://www.statista.com/statistics/261381/inflation-rate-of-switzerland/</a:t>
            </a:r>
          </a:p>
        </p:txBody>
      </p:sp>
    </p:spTree>
    <p:extLst>
      <p:ext uri="{BB962C8B-B14F-4D97-AF65-F5344CB8AC3E}">
        <p14:creationId xmlns:p14="http://schemas.microsoft.com/office/powerpoint/2010/main" val="3852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916F-FBD9-4F12-8DE4-3EE96ECA7691}"/>
              </a:ext>
            </a:extLst>
          </p:cNvPr>
          <p:cNvSpPr>
            <a:spLocks noGrp="1"/>
          </p:cNvSpPr>
          <p:nvPr>
            <p:ph type="title"/>
          </p:nvPr>
        </p:nvSpPr>
        <p:spPr/>
        <p:txBody>
          <a:bodyPr/>
          <a:lstStyle/>
          <a:p>
            <a:r>
              <a:rPr lang="en-US" dirty="0"/>
              <a:t>Switzerland’s Unemployment Rate</a:t>
            </a:r>
          </a:p>
        </p:txBody>
      </p:sp>
      <p:sp>
        <p:nvSpPr>
          <p:cNvPr id="3" name="Content Placeholder 2">
            <a:extLst>
              <a:ext uri="{FF2B5EF4-FFF2-40B4-BE49-F238E27FC236}">
                <a16:creationId xmlns:a16="http://schemas.microsoft.com/office/drawing/2014/main" id="{2DD969DA-C63B-4F87-B829-1B06E32382A5}"/>
              </a:ext>
            </a:extLst>
          </p:cNvPr>
          <p:cNvSpPr>
            <a:spLocks noGrp="1"/>
          </p:cNvSpPr>
          <p:nvPr>
            <p:ph sz="half" idx="1"/>
          </p:nvPr>
        </p:nvSpPr>
        <p:spPr>
          <a:xfrm>
            <a:off x="952133" y="1853248"/>
            <a:ext cx="4396339" cy="4195763"/>
          </a:xfrm>
        </p:spPr>
        <p:txBody>
          <a:bodyPr/>
          <a:lstStyle/>
          <a:p>
            <a:r>
              <a:rPr lang="en-US" dirty="0"/>
              <a:t>Switzerland’s Unemployment rate history up to 2022 is depicted in the graph to the right. As you can see over the past five years, the unemployment rate in Switzerland has fluctuated and been inconsistent compared to prior years. The inconsistency and large dips are largely due to the Covid-19 pandemic.</a:t>
            </a:r>
          </a:p>
        </p:txBody>
      </p:sp>
      <p:pic>
        <p:nvPicPr>
          <p:cNvPr id="11" name="Content Placeholder 10">
            <a:extLst>
              <a:ext uri="{FF2B5EF4-FFF2-40B4-BE49-F238E27FC236}">
                <a16:creationId xmlns:a16="http://schemas.microsoft.com/office/drawing/2014/main" id="{264FFA82-4DEE-4905-88D7-60257EE8A4D7}"/>
              </a:ext>
            </a:extLst>
          </p:cNvPr>
          <p:cNvPicPr>
            <a:picLocks noGrp="1" noChangeAspect="1"/>
          </p:cNvPicPr>
          <p:nvPr>
            <p:ph sz="half" idx="2"/>
          </p:nvPr>
        </p:nvPicPr>
        <p:blipFill>
          <a:blip r:embed="rId2"/>
          <a:stretch>
            <a:fillRect/>
          </a:stretch>
        </p:blipFill>
        <p:spPr>
          <a:xfrm>
            <a:off x="6096000" y="2377441"/>
            <a:ext cx="5616281" cy="2730136"/>
          </a:xfrm>
          <a:prstGeom prst="rect">
            <a:avLst/>
          </a:prstGeom>
        </p:spPr>
      </p:pic>
      <p:sp>
        <p:nvSpPr>
          <p:cNvPr id="12" name="TextBox 11">
            <a:extLst>
              <a:ext uri="{FF2B5EF4-FFF2-40B4-BE49-F238E27FC236}">
                <a16:creationId xmlns:a16="http://schemas.microsoft.com/office/drawing/2014/main" id="{A96325A4-F161-469F-9059-4858D42C8838}"/>
              </a:ext>
            </a:extLst>
          </p:cNvPr>
          <p:cNvSpPr txBox="1"/>
          <p:nvPr/>
        </p:nvSpPr>
        <p:spPr>
          <a:xfrm>
            <a:off x="6096000" y="5354771"/>
            <a:ext cx="5616281" cy="276999"/>
          </a:xfrm>
          <a:prstGeom prst="rect">
            <a:avLst/>
          </a:prstGeom>
          <a:noFill/>
        </p:spPr>
        <p:txBody>
          <a:bodyPr wrap="square" rtlCol="0">
            <a:spAutoFit/>
          </a:bodyPr>
          <a:lstStyle/>
          <a:p>
            <a:pPr algn="ctr"/>
            <a:r>
              <a:rPr lang="en-US" sz="1200" dirty="0"/>
              <a:t>https://take-profit.org/en/statistics/unemployment-rate/switzerland/</a:t>
            </a:r>
          </a:p>
        </p:txBody>
      </p:sp>
    </p:spTree>
    <p:extLst>
      <p:ext uri="{BB962C8B-B14F-4D97-AF65-F5344CB8AC3E}">
        <p14:creationId xmlns:p14="http://schemas.microsoft.com/office/powerpoint/2010/main" val="427692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6F65-6339-4B4C-B611-DA66BA513CA6}"/>
              </a:ext>
            </a:extLst>
          </p:cNvPr>
          <p:cNvSpPr>
            <a:spLocks noGrp="1"/>
          </p:cNvSpPr>
          <p:nvPr>
            <p:ph type="title"/>
          </p:nvPr>
        </p:nvSpPr>
        <p:spPr/>
        <p:txBody>
          <a:bodyPr/>
          <a:lstStyle/>
          <a:p>
            <a:r>
              <a:rPr lang="en-US" dirty="0"/>
              <a:t>Switzerland’s Primary Determinants of Income Level</a:t>
            </a:r>
          </a:p>
        </p:txBody>
      </p:sp>
      <p:sp>
        <p:nvSpPr>
          <p:cNvPr id="3" name="Content Placeholder 2">
            <a:extLst>
              <a:ext uri="{FF2B5EF4-FFF2-40B4-BE49-F238E27FC236}">
                <a16:creationId xmlns:a16="http://schemas.microsoft.com/office/drawing/2014/main" id="{E12120B7-A2F6-48A1-BC65-4745F307E837}"/>
              </a:ext>
            </a:extLst>
          </p:cNvPr>
          <p:cNvSpPr>
            <a:spLocks noGrp="1"/>
          </p:cNvSpPr>
          <p:nvPr>
            <p:ph sz="half" idx="1"/>
          </p:nvPr>
        </p:nvSpPr>
        <p:spPr/>
        <p:txBody>
          <a:bodyPr/>
          <a:lstStyle/>
          <a:p>
            <a:r>
              <a:rPr lang="en-US" dirty="0"/>
              <a:t>Switzerland’s economy is one of the greatest economy in the world and their wealth helps them flourish. Their three biggest determinants that contribute to their income level are their high wages, stable economy, and favorable tax rates. Furthermore, Switzerland prides itself on its banking system which also adds to its wealth.</a:t>
            </a:r>
          </a:p>
        </p:txBody>
      </p:sp>
      <p:pic>
        <p:nvPicPr>
          <p:cNvPr id="5" name="Content Placeholder 4">
            <a:extLst>
              <a:ext uri="{FF2B5EF4-FFF2-40B4-BE49-F238E27FC236}">
                <a16:creationId xmlns:a16="http://schemas.microsoft.com/office/drawing/2014/main" id="{AEBCF0BA-9B50-44CA-A9CD-B1FEBCF863AE}"/>
              </a:ext>
            </a:extLst>
          </p:cNvPr>
          <p:cNvPicPr>
            <a:picLocks noGrp="1" noChangeAspect="1"/>
          </p:cNvPicPr>
          <p:nvPr>
            <p:ph sz="half" idx="2"/>
          </p:nvPr>
        </p:nvPicPr>
        <p:blipFill>
          <a:blip r:embed="rId3"/>
          <a:stretch>
            <a:fillRect/>
          </a:stretch>
        </p:blipFill>
        <p:spPr>
          <a:xfrm>
            <a:off x="6096000" y="2060575"/>
            <a:ext cx="5432566" cy="3615126"/>
          </a:xfrm>
          <a:prstGeom prst="rect">
            <a:avLst/>
          </a:prstGeom>
        </p:spPr>
      </p:pic>
    </p:spTree>
    <p:extLst>
      <p:ext uri="{BB962C8B-B14F-4D97-AF65-F5344CB8AC3E}">
        <p14:creationId xmlns:p14="http://schemas.microsoft.com/office/powerpoint/2010/main" val="282918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801-00E3-4AD8-BD78-E9D9AEAD93F3}"/>
              </a:ext>
            </a:extLst>
          </p:cNvPr>
          <p:cNvSpPr>
            <a:spLocks noGrp="1"/>
          </p:cNvSpPr>
          <p:nvPr>
            <p:ph type="title"/>
          </p:nvPr>
        </p:nvSpPr>
        <p:spPr/>
        <p:txBody>
          <a:bodyPr/>
          <a:lstStyle/>
          <a:p>
            <a:r>
              <a:rPr lang="en-US" dirty="0"/>
              <a:t>Afghanistan Overview</a:t>
            </a:r>
          </a:p>
        </p:txBody>
      </p:sp>
      <p:sp>
        <p:nvSpPr>
          <p:cNvPr id="3" name="Content Placeholder 2">
            <a:extLst>
              <a:ext uri="{FF2B5EF4-FFF2-40B4-BE49-F238E27FC236}">
                <a16:creationId xmlns:a16="http://schemas.microsoft.com/office/drawing/2014/main" id="{1E3BFC37-2797-4E27-AF01-B3167BD9D168}"/>
              </a:ext>
            </a:extLst>
          </p:cNvPr>
          <p:cNvSpPr>
            <a:spLocks noGrp="1"/>
          </p:cNvSpPr>
          <p:nvPr>
            <p:ph sz="half" idx="1"/>
          </p:nvPr>
        </p:nvSpPr>
        <p:spPr/>
        <p:txBody>
          <a:bodyPr>
            <a:normAutofit lnSpcReduction="10000"/>
          </a:bodyPr>
          <a:lstStyle/>
          <a:p>
            <a:r>
              <a:rPr lang="en-US" dirty="0"/>
              <a:t>Afghanistan is located between the nations of Pakistan, Iran, Turkmenistan, Uzbekistan, Tajikistan, and China.</a:t>
            </a:r>
          </a:p>
          <a:p>
            <a:r>
              <a:rPr lang="en-US" dirty="0"/>
              <a:t>The capital of Afghanistan is Kabul.</a:t>
            </a:r>
          </a:p>
          <a:p>
            <a:r>
              <a:rPr lang="en-US" dirty="0"/>
              <a:t>Afghanistan has a population of 38.93 million (2020).</a:t>
            </a:r>
          </a:p>
          <a:p>
            <a:r>
              <a:rPr lang="en-US" dirty="0"/>
              <a:t>Afghanistan’s may not be a very rich nation in terms of income, but they are vastly resource rich. Their most important natural resources include coal, natural gas, copper, lithium, gold, iron ore, and bauxite.</a:t>
            </a:r>
          </a:p>
          <a:p>
            <a:endParaRPr lang="en-US" dirty="0"/>
          </a:p>
        </p:txBody>
      </p:sp>
      <p:pic>
        <p:nvPicPr>
          <p:cNvPr id="5" name="Content Placeholder 4">
            <a:extLst>
              <a:ext uri="{FF2B5EF4-FFF2-40B4-BE49-F238E27FC236}">
                <a16:creationId xmlns:a16="http://schemas.microsoft.com/office/drawing/2014/main" id="{4CA9E7F9-A850-46E8-9A11-558E3B40B50A}"/>
              </a:ext>
            </a:extLst>
          </p:cNvPr>
          <p:cNvPicPr>
            <a:picLocks noGrp="1" noChangeAspect="1"/>
          </p:cNvPicPr>
          <p:nvPr>
            <p:ph sz="half" idx="2"/>
          </p:nvPr>
        </p:nvPicPr>
        <p:blipFill>
          <a:blip r:embed="rId3"/>
          <a:stretch>
            <a:fillRect/>
          </a:stretch>
        </p:blipFill>
        <p:spPr>
          <a:xfrm>
            <a:off x="7031986" y="4374803"/>
            <a:ext cx="3927118" cy="2199186"/>
          </a:xfrm>
          <a:prstGeom prst="rect">
            <a:avLst/>
          </a:prstGeom>
        </p:spPr>
      </p:pic>
      <p:pic>
        <p:nvPicPr>
          <p:cNvPr id="6" name="Picture 5">
            <a:extLst>
              <a:ext uri="{FF2B5EF4-FFF2-40B4-BE49-F238E27FC236}">
                <a16:creationId xmlns:a16="http://schemas.microsoft.com/office/drawing/2014/main" id="{847800E4-3337-4BBA-B75B-31E4833C1738}"/>
              </a:ext>
            </a:extLst>
          </p:cNvPr>
          <p:cNvPicPr>
            <a:picLocks noChangeAspect="1"/>
          </p:cNvPicPr>
          <p:nvPr/>
        </p:nvPicPr>
        <p:blipFill>
          <a:blip r:embed="rId4"/>
          <a:stretch>
            <a:fillRect/>
          </a:stretch>
        </p:blipFill>
        <p:spPr>
          <a:xfrm>
            <a:off x="6920259" y="960981"/>
            <a:ext cx="3699209" cy="2199187"/>
          </a:xfrm>
          <a:prstGeom prst="rect">
            <a:avLst/>
          </a:prstGeom>
        </p:spPr>
      </p:pic>
      <p:pic>
        <p:nvPicPr>
          <p:cNvPr id="7" name="Picture 6">
            <a:extLst>
              <a:ext uri="{FF2B5EF4-FFF2-40B4-BE49-F238E27FC236}">
                <a16:creationId xmlns:a16="http://schemas.microsoft.com/office/drawing/2014/main" id="{4D86FF6C-F8CC-4437-9772-05303F851EAE}"/>
              </a:ext>
            </a:extLst>
          </p:cNvPr>
          <p:cNvPicPr>
            <a:picLocks noChangeAspect="1"/>
          </p:cNvPicPr>
          <p:nvPr/>
        </p:nvPicPr>
        <p:blipFill>
          <a:blip r:embed="rId5"/>
          <a:stretch>
            <a:fillRect/>
          </a:stretch>
        </p:blipFill>
        <p:spPr>
          <a:xfrm>
            <a:off x="8995545" y="2775636"/>
            <a:ext cx="2980969" cy="1983700"/>
          </a:xfrm>
          <a:prstGeom prst="rect">
            <a:avLst/>
          </a:prstGeom>
        </p:spPr>
      </p:pic>
    </p:spTree>
    <p:extLst>
      <p:ext uri="{BB962C8B-B14F-4D97-AF65-F5344CB8AC3E}">
        <p14:creationId xmlns:p14="http://schemas.microsoft.com/office/powerpoint/2010/main" val="15975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F9A5-4083-4A43-8C9E-A680DF2F2823}"/>
              </a:ext>
            </a:extLst>
          </p:cNvPr>
          <p:cNvSpPr>
            <a:spLocks noGrp="1"/>
          </p:cNvSpPr>
          <p:nvPr>
            <p:ph type="title"/>
          </p:nvPr>
        </p:nvSpPr>
        <p:spPr/>
        <p:txBody>
          <a:bodyPr/>
          <a:lstStyle/>
          <a:p>
            <a:r>
              <a:rPr lang="en-US" dirty="0"/>
              <a:t>Afghanistan Standard of Living Indicators</a:t>
            </a:r>
          </a:p>
        </p:txBody>
      </p:sp>
      <p:sp>
        <p:nvSpPr>
          <p:cNvPr id="3" name="Content Placeholder 2">
            <a:extLst>
              <a:ext uri="{FF2B5EF4-FFF2-40B4-BE49-F238E27FC236}">
                <a16:creationId xmlns:a16="http://schemas.microsoft.com/office/drawing/2014/main" id="{7246897E-E737-406C-A137-08AF7D8149CF}"/>
              </a:ext>
            </a:extLst>
          </p:cNvPr>
          <p:cNvSpPr>
            <a:spLocks noGrp="1"/>
          </p:cNvSpPr>
          <p:nvPr>
            <p:ph sz="half" idx="1"/>
          </p:nvPr>
        </p:nvSpPr>
        <p:spPr>
          <a:xfrm>
            <a:off x="1103312" y="2060575"/>
            <a:ext cx="10169934" cy="4195763"/>
          </a:xfrm>
        </p:spPr>
        <p:txBody>
          <a:bodyPr>
            <a:normAutofit/>
          </a:bodyPr>
          <a:lstStyle/>
          <a:p>
            <a:r>
              <a:rPr lang="en-US" u="sng" dirty="0"/>
              <a:t>Per capita GDP:</a:t>
            </a:r>
            <a:r>
              <a:rPr lang="en-US" dirty="0"/>
              <a:t> $2,000</a:t>
            </a:r>
          </a:p>
          <a:p>
            <a:r>
              <a:rPr lang="en-US" u="sng" dirty="0"/>
              <a:t>Life expectancy: </a:t>
            </a:r>
            <a:r>
              <a:rPr lang="en-US" dirty="0"/>
              <a:t>53.65 years</a:t>
            </a:r>
          </a:p>
          <a:p>
            <a:r>
              <a:rPr lang="en-US" u="sng" dirty="0"/>
              <a:t>Literacy rate: </a:t>
            </a:r>
            <a:r>
              <a:rPr lang="en-US" dirty="0"/>
              <a:t>37.3%</a:t>
            </a:r>
          </a:p>
          <a:p>
            <a:r>
              <a:rPr lang="en-US" u="sng" dirty="0"/>
              <a:t>School life expectancy: </a:t>
            </a:r>
            <a:r>
              <a:rPr lang="en-US" dirty="0"/>
              <a:t>10 years</a:t>
            </a:r>
          </a:p>
          <a:p>
            <a:r>
              <a:rPr lang="en-US" u="sng" dirty="0"/>
              <a:t>Infant mortality rate: </a:t>
            </a:r>
            <a:r>
              <a:rPr lang="en-US" dirty="0"/>
              <a:t>104.89 deaths/1,000 live births</a:t>
            </a:r>
          </a:p>
          <a:p>
            <a:r>
              <a:rPr lang="en-US" u="sng" dirty="0"/>
              <a:t>Total fertility rate: </a:t>
            </a:r>
            <a:r>
              <a:rPr lang="en-US" dirty="0"/>
              <a:t>4.62 children born/woman (2022 est.)</a:t>
            </a:r>
          </a:p>
          <a:p>
            <a:r>
              <a:rPr lang="en-US" u="sng" dirty="0"/>
              <a:t>Physicians density: </a:t>
            </a:r>
            <a:r>
              <a:rPr lang="en-US" dirty="0"/>
              <a:t>0.28 physicians/1,000 population (2016)</a:t>
            </a:r>
          </a:p>
          <a:p>
            <a:r>
              <a:rPr lang="en-US" u="sng" dirty="0"/>
              <a:t>Death rate: </a:t>
            </a:r>
            <a:r>
              <a:rPr lang="fr-FR" dirty="0"/>
              <a:t>12.33 deaths/1,000 population (2022 est.)</a:t>
            </a:r>
            <a:endParaRPr lang="en-US" dirty="0"/>
          </a:p>
          <a:p>
            <a:r>
              <a:rPr lang="en-US" u="sng" dirty="0"/>
              <a:t>Unemployment Rate: </a:t>
            </a:r>
            <a:r>
              <a:rPr lang="en-US" dirty="0"/>
              <a:t>23.9% (2017 est.)</a:t>
            </a:r>
          </a:p>
          <a:p>
            <a:endParaRPr lang="en-US" dirty="0"/>
          </a:p>
        </p:txBody>
      </p:sp>
    </p:spTree>
    <p:extLst>
      <p:ext uri="{BB962C8B-B14F-4D97-AF65-F5344CB8AC3E}">
        <p14:creationId xmlns:p14="http://schemas.microsoft.com/office/powerpoint/2010/main" val="277556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267</TotalTime>
  <Words>1668</Words>
  <Application>Microsoft Office PowerPoint</Application>
  <PresentationFormat>Widescreen</PresentationFormat>
  <Paragraphs>92</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Economic Analysis on Nations</vt:lpstr>
      <vt:lpstr>Switzerland Overview</vt:lpstr>
      <vt:lpstr>Switzerland Standard of Living Indicators</vt:lpstr>
      <vt:lpstr>Switzerland Real Per Capita GDP</vt:lpstr>
      <vt:lpstr>Switzerland Inflation Rate</vt:lpstr>
      <vt:lpstr>Switzerland’s Unemployment Rate</vt:lpstr>
      <vt:lpstr>Switzerland’s Primary Determinants of Income Level</vt:lpstr>
      <vt:lpstr>Afghanistan Overview</vt:lpstr>
      <vt:lpstr>Afghanistan Standard of Living Indicators</vt:lpstr>
      <vt:lpstr>Afghanistan Real Per Capita GDP</vt:lpstr>
      <vt:lpstr>Afghanistan’s Inflation Rate</vt:lpstr>
      <vt:lpstr>Afghanistan’s Unemployment Rate</vt:lpstr>
      <vt:lpstr>Afghanistan’s Primary Determinants of Income Level</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 Analysis</dc:title>
  <dc:creator>Yaeger,Bodey L</dc:creator>
  <cp:lastModifiedBy>Yaeger,Bodey L</cp:lastModifiedBy>
  <cp:revision>1</cp:revision>
  <dcterms:created xsi:type="dcterms:W3CDTF">2022-04-20T15:59:18Z</dcterms:created>
  <dcterms:modified xsi:type="dcterms:W3CDTF">2022-04-26T15:18:23Z</dcterms:modified>
</cp:coreProperties>
</file>